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73" r:id="rId3"/>
  </p:sldMasterIdLst>
  <p:notesMasterIdLst>
    <p:notesMasterId r:id="rId27"/>
  </p:notesMasterIdLst>
  <p:sldIdLst>
    <p:sldId id="256" r:id="rId4"/>
    <p:sldId id="260" r:id="rId5"/>
    <p:sldId id="270" r:id="rId6"/>
    <p:sldId id="271" r:id="rId7"/>
    <p:sldId id="282" r:id="rId8"/>
    <p:sldId id="273" r:id="rId9"/>
    <p:sldId id="274" r:id="rId10"/>
    <p:sldId id="276" r:id="rId11"/>
    <p:sldId id="292" r:id="rId12"/>
    <p:sldId id="275" r:id="rId13"/>
    <p:sldId id="291" r:id="rId14"/>
    <p:sldId id="277" r:id="rId15"/>
    <p:sldId id="286" r:id="rId16"/>
    <p:sldId id="278" r:id="rId17"/>
    <p:sldId id="284" r:id="rId18"/>
    <p:sldId id="287" r:id="rId19"/>
    <p:sldId id="280" r:id="rId20"/>
    <p:sldId id="281" r:id="rId21"/>
    <p:sldId id="283" r:id="rId22"/>
    <p:sldId id="288" r:id="rId23"/>
    <p:sldId id="272" r:id="rId24"/>
    <p:sldId id="294" r:id="rId25"/>
    <p:sldId id="293" r:id="rId26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eg>
</file>

<file path=ppt/media/image42.png>
</file>

<file path=ppt/media/image43.jpeg>
</file>

<file path=ppt/media/image44.png>
</file>

<file path=ppt/media/image45.jpeg>
</file>

<file path=ppt/media/image46.png>
</file>

<file path=ppt/media/image47.jpeg>
</file>

<file path=ppt/media/image48.png>
</file>

<file path=ppt/media/image49.jpe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06E506-E08D-4D22-B184-B713A06DC85B}" type="datetimeFigureOut">
              <a:rPr lang="ru-RU" smtClean="0"/>
              <a:pPr/>
              <a:t>25.06.2020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43799-41FF-4921-BA9A-43898B309A6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288494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43799-41FF-4921-BA9A-43898B309A6D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798228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6BAE4-CADC-4541-A07B-47FF6688D38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98393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543799-41FF-4921-BA9A-43898B309A6D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478935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6BAE4-CADC-4541-A07B-47FF6688D38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07216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6BAE4-CADC-4541-A07B-47FF6688D38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14064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21976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035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0182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2244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1087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400912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6580503-311E-440A-B60E-214092E9FB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FA225C65-0173-41C6-AE21-9C95B1621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D8491A80-879F-440D-A764-B5CB651C0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EB4C2-0961-4A66-9273-552A4F7BA280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325CFFD7-D79B-49AC-A249-39C4E6FF7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C7EC95B7-E931-45D2-A269-7215AFF52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0490449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DA59F63-F22D-4B0A-8085-A6AB267BA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E7176659-3799-40E9-908F-E9B41E687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689A05D3-F8F0-4D4D-84B1-D3E2D77CB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9A0DC-BE66-4FC7-B287-8E0AC4D6C736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85B70B85-35EA-47ED-B8EB-0AB65AECB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C9AA04FC-0CB0-45F1-9E23-F8C101B0C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927921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B541E2A-F287-421E-B008-0AA46B24D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A2E923ED-6BDB-4942-A0BE-B3A8E8251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F03CA574-E203-45E9-BB34-A6444B140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FA6B6-3D05-4BD3-93CB-99BDC083824A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5E10BF22-9C15-49B2-B031-CAE03D76B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55CAE756-C7DB-49EF-B096-AA8231BD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5845329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EBF4D8B-A771-4AE1-B164-5EF8456D1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87C78580-7475-41F5-BF55-65C38BCEF4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40D36023-8568-445F-974A-239D559498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7EF841EE-B961-45BA-87B0-D24991CF3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E728-A420-46C4-A19F-802CCD1706CB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9D05B355-7854-414C-A46F-410F32C33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3BEE5B78-30DF-400A-A9EF-A5E9A1451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0887723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ACE50B3-2CFA-48C4-A1D4-06A0D8253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EF01BB95-5FB1-4E4D-9E6D-FB9D008E4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02F3F79E-0BB2-435E-9197-3A88B18798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4C5A9027-D2C5-419C-AEB6-A8FA1E6B59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A4003442-02E9-4BC0-B6FD-E6D77CF3AF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59F2143B-8D6F-4191-9A4B-080B6A4C6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B0AE4-F4E2-495F-8DD9-D90A6B668351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BF8CB0EF-2ED7-4DE8-B538-84EE67840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2BCFB3CE-4E14-430C-A401-FC4D1627B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817248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1469437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BACD0AD-A3BB-412D-93AD-5048C3CE4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461C9911-DF30-4F60-A711-95017B62A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81A88-51DE-4F0B-AC33-F263839AB97D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1AFE706-8FF8-42C3-B9A8-F2381CBD6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03A523FF-3B19-48EC-9FC7-75DD610F8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2784960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DF88516A-558A-4D76-9BD5-62325BA7D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F33E9-7054-4CD1-BCEF-D401D2A5577F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C311D838-1538-465B-9B0C-638001ED9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8B74215-711E-46C3-89B6-CC721CBF4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1457871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EBF82C2-D7DA-450E-B21C-4FB7C5DE7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37080A83-1F48-46A2-ACC2-6D7EA8845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F02789C1-7D71-4135-8DE4-5E5E6671A5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B6D0DC49-BAE2-419D-AAFB-F42B79D12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52935-3CD0-4E7B-93B8-B53B091DACEA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5979ECD3-4FB1-4A08-A50A-0900BCB95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A55F5825-B501-4786-BAF4-0E89CAAD0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6675860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FC6198E-88CF-4733-BC57-F908092C5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0EAB7A54-6ABE-47FF-899D-635DFC82A3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67FC30E5-22C5-453C-AF3A-6F51AF29B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63B3DA27-3E94-4E59-A378-E1263DD7D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26367-E9AA-4A6A-B567-5B4FCCCFE403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35F409FE-95B4-4069-A0BC-4F1B3A25A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24DFC725-6169-4737-9CE3-C0DF4206B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7301340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D9C7642-43A7-4B93-B010-31F908264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A9F34EE0-DB42-4F0B-99A5-170AE98707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47CB4FF-6EC0-48C7-903F-35135C88A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2FF1-9BF6-44DB-BBE7-2EC65F21A6DE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0C23390-6B10-4CD4-A44A-58A0C2C1E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D4A3B348-9818-4A66-B941-95A664DCB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075847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682A8C47-636D-4C09-89A1-03CA5389D2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CA4F4D60-2401-4CBB-8EA0-E6C373BB87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38968C69-BC6F-44AA-949A-6BF518693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D8947-087E-45DC-B51D-E6B2A3070412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CA12DD5A-07E7-49CF-9EA1-D15D77E9A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D3445474-A01C-465B-8A84-179A07E6D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979467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92280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9595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1513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6043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05802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38794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5051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2523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2123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0003AAB-044F-4239-B61C-D2DE8B8F5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50A0B42C-D6F3-4160-8712-34A14A779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54D92B37-3160-40C9-AC2E-F9DB1ECD0C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E82CA-1BD3-44FD-A248-0451162982CE}" type="datetime1">
              <a:rPr lang="ru-RU" smtClean="0"/>
              <a:pPr/>
              <a:t>25.06.2020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9E9CDA2A-F442-455F-AFE5-401C515C0E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C678E04-BB19-43A7-9FC9-1E07823A2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65D13-0883-4928-ACFD-8DFC687F09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866329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jpe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5.jpeg"/><Relationship Id="rId5" Type="http://schemas.openxmlformats.org/officeDocument/2006/relationships/image" Target="../media/image44.png"/><Relationship Id="rId4" Type="http://schemas.openxmlformats.org/officeDocument/2006/relationships/image" Target="../media/image43.jpeg"/><Relationship Id="rId9" Type="http://schemas.openxmlformats.org/officeDocument/2006/relationships/image" Target="../media/image4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60000"/>
            <a:lum/>
          </a:blip>
          <a:srcRect/>
          <a:stretch>
            <a:fillRect l="-30000" t="-10000" r="-1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F83578DF-5A43-4119-BC41-1CCCF6E8382F}"/>
              </a:ext>
            </a:extLst>
          </p:cNvPr>
          <p:cNvSpPr/>
          <p:nvPr/>
        </p:nvSpPr>
        <p:spPr>
          <a:xfrm>
            <a:off x="1431129" y="84306"/>
            <a:ext cx="6273415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 latinLnBrk="0">
              <a:defRPr/>
            </a:pP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Министерство науки и высшего образования Российской Федерации</a:t>
            </a:r>
            <a:b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</a:b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ФГАОУ ВО «Южно-Уральский государственный университет (НИУ)»</a:t>
            </a:r>
            <a:b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</a:b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Институт естественных и точных наук</a:t>
            </a:r>
            <a:b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</a:b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Факультет математики, механики и компьютерных технологий</a:t>
            </a:r>
            <a:b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</a:b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Кафедра прикладной математики и программирования</a:t>
            </a:r>
          </a:p>
          <a:p>
            <a:pPr algn="ctr" defTabSz="685800" latinLnBrk="0">
              <a:defRPr/>
            </a:pP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Направление подготовки: 01.03.02 «Прикладная математика и информатика»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152D3275-469E-4FFB-A700-3E7A3A121EC7}"/>
              </a:ext>
            </a:extLst>
          </p:cNvPr>
          <p:cNvSpPr/>
          <p:nvPr/>
        </p:nvSpPr>
        <p:spPr>
          <a:xfrm>
            <a:off x="3887242" y="4782195"/>
            <a:ext cx="140775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Челябинск, 2020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xmlns="" id="{750F7309-C5FE-49AE-9197-FC9F8AB5F16A}"/>
              </a:ext>
            </a:extLst>
          </p:cNvPr>
          <p:cNvSpPr/>
          <p:nvPr/>
        </p:nvSpPr>
        <p:spPr>
          <a:xfrm>
            <a:off x="6169020" y="2828190"/>
            <a:ext cx="2893626" cy="1546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89310" algn="just" defTabSz="685800" fontAlgn="base" latinLnBrk="0">
              <a:spcBef>
                <a:spcPct val="0"/>
              </a:spcBef>
              <a:spcAft>
                <a:spcPct val="0"/>
              </a:spcAft>
              <a:tabLst>
                <a:tab pos="2828925" algn="l"/>
                <a:tab pos="2914650" algn="l"/>
              </a:tabLst>
            </a:pP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Руководитель:</a:t>
            </a:r>
            <a:endParaRPr lang="ru-RU" sz="135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indent="189310" algn="just" defTabSz="685800" eaLnBrk="0" fontAlgn="base" latinLnBrk="0" hangingPunct="0">
              <a:spcBef>
                <a:spcPct val="0"/>
              </a:spcBef>
              <a:spcAft>
                <a:spcPct val="0"/>
              </a:spcAft>
              <a:tabLst>
                <a:tab pos="2828925" algn="l"/>
                <a:tab pos="2914650" algn="l"/>
              </a:tabLst>
            </a:pP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доцент кафедры </a:t>
            </a:r>
            <a:r>
              <a:rPr lang="ru-RU" sz="1350" dirty="0" err="1">
                <a:solidFill>
                  <a:srgbClr val="00000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ПМиП</a:t>
            </a: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, к.ф.-м.н.,</a:t>
            </a:r>
            <a:endParaRPr lang="ru-RU" sz="135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indent="189310" algn="just" defTabSz="685800" eaLnBrk="0" fontAlgn="base" latinLnBrk="0" hangingPunct="0">
              <a:spcBef>
                <a:spcPct val="0"/>
              </a:spcBef>
              <a:spcAft>
                <a:spcPct val="0"/>
              </a:spcAft>
              <a:tabLst>
                <a:tab pos="2828925" algn="l"/>
                <a:tab pos="2914650" algn="l"/>
              </a:tabLst>
            </a:pP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Т.В. </a:t>
            </a:r>
            <a:r>
              <a:rPr lang="ru-RU" sz="1350" dirty="0" err="1">
                <a:solidFill>
                  <a:srgbClr val="00000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Карпета</a:t>
            </a: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</a:p>
          <a:p>
            <a:pPr indent="189310" algn="just" defTabSz="685800" eaLnBrk="0" fontAlgn="base" latinLnBrk="0" hangingPunct="0">
              <a:spcBef>
                <a:spcPct val="0"/>
              </a:spcBef>
              <a:spcAft>
                <a:spcPct val="0"/>
              </a:spcAft>
              <a:tabLst>
                <a:tab pos="2828925" algn="l"/>
                <a:tab pos="2914650" algn="l"/>
              </a:tabLst>
            </a:pPr>
            <a:endParaRPr lang="ru-RU" sz="135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indent="189310" algn="just" defTabSz="685800" eaLnBrk="0" fontAlgn="base" latinLnBrk="0" hangingPunct="0">
              <a:spcBef>
                <a:spcPct val="0"/>
              </a:spcBef>
              <a:spcAft>
                <a:spcPct val="0"/>
              </a:spcAft>
              <a:tabLst>
                <a:tab pos="2828925" algn="l"/>
                <a:tab pos="2914650" algn="l"/>
              </a:tabLst>
            </a:pP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Автор работы</a:t>
            </a:r>
            <a:r>
              <a:rPr lang="en-US" sz="1350" dirty="0">
                <a:solidFill>
                  <a:srgbClr val="00000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:</a:t>
            </a:r>
            <a:endParaRPr lang="ru-RU" sz="135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indent="189310" algn="just" defTabSz="685800" eaLnBrk="0" fontAlgn="base" latinLnBrk="0" hangingPunct="0">
              <a:spcBef>
                <a:spcPct val="0"/>
              </a:spcBef>
              <a:spcAft>
                <a:spcPct val="0"/>
              </a:spcAft>
              <a:tabLst>
                <a:tab pos="2828925" algn="l"/>
                <a:tab pos="2914650" algn="l"/>
              </a:tabLst>
            </a:pP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студент группы ЕТ-412,</a:t>
            </a:r>
            <a:endParaRPr lang="ru-RU" sz="135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indent="189310" algn="just" defTabSz="685800" eaLnBrk="0" fontAlgn="base" latinLnBrk="0" hangingPunct="0">
              <a:spcBef>
                <a:spcPct val="0"/>
              </a:spcBef>
              <a:spcAft>
                <a:spcPct val="0"/>
              </a:spcAft>
              <a:tabLst>
                <a:tab pos="2828925" algn="l"/>
                <a:tab pos="2914650" algn="l"/>
              </a:tabLst>
            </a:pP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А</a:t>
            </a:r>
            <a:r>
              <a:rPr lang="en-US" sz="135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r>
              <a:rPr lang="ru-RU" sz="135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А. Назаренко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xmlns="" id="{E417FF17-401B-4004-A2EA-47ABE37BBDA5}"/>
              </a:ext>
            </a:extLst>
          </p:cNvPr>
          <p:cNvSpPr/>
          <p:nvPr/>
        </p:nvSpPr>
        <p:spPr>
          <a:xfrm>
            <a:off x="1243437" y="1689271"/>
            <a:ext cx="66488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 latinLnBrk="0"/>
            <a:r>
              <a:rPr lang="ru-RU" sz="1500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Выпускная квалификационная работа</a:t>
            </a:r>
          </a:p>
          <a:p>
            <a:pPr algn="ctr" defTabSz="685800" latinLnBrk="0"/>
            <a:endParaRPr lang="ru-RU" sz="1500" b="1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 defTabSz="685800" latinLnBrk="0"/>
            <a:r>
              <a:rPr lang="ru-RU" sz="15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Удаление фона на изображении с помощью искусственных нейронных сетей</a:t>
            </a:r>
          </a:p>
        </p:txBody>
      </p:sp>
    </p:spTree>
    <p:extLst>
      <p:ext uri="{BB962C8B-B14F-4D97-AF65-F5344CB8AC3E}">
        <p14:creationId xmlns:p14="http://schemas.microsoft.com/office/powerpoint/2010/main" xmlns="" val="303447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10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1547664" y="-152268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тестирования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6289570-53A0-43DD-B582-7E9B212F5AAB}"/>
              </a:ext>
            </a:extLst>
          </p:cNvPr>
          <p:cNvPicPr/>
          <p:nvPr/>
        </p:nvPicPr>
        <p:blipFill rotWithShape="1">
          <a:blip r:embed="rId3" cstate="print"/>
          <a:srcRect l="7535" r="7368"/>
          <a:stretch/>
        </p:blipFill>
        <p:spPr bwMode="auto">
          <a:xfrm>
            <a:off x="3419872" y="675742"/>
            <a:ext cx="2065245" cy="404953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D5111B91-66C8-4548-97F0-9EFD9B049BBF}"/>
              </a:ext>
            </a:extLst>
          </p:cNvPr>
          <p:cNvSpPr/>
          <p:nvPr/>
        </p:nvSpPr>
        <p:spPr>
          <a:xfrm>
            <a:off x="2885676" y="4725276"/>
            <a:ext cx="316272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7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Алгоритм тестирования</a:t>
            </a:r>
          </a:p>
        </p:txBody>
      </p:sp>
    </p:spTree>
    <p:extLst>
      <p:ext uri="{BB962C8B-B14F-4D97-AF65-F5344CB8AC3E}">
        <p14:creationId xmlns:p14="http://schemas.microsoft.com/office/powerpoint/2010/main" xmlns="" val="594119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20000" t="-1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0BD63719-6AC1-415B-891B-24566B54769B}"/>
              </a:ext>
            </a:extLst>
          </p:cNvPr>
          <p:cNvSpPr/>
          <p:nvPr/>
        </p:nvSpPr>
        <p:spPr>
          <a:xfrm>
            <a:off x="1881814" y="4392176"/>
            <a:ext cx="535165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8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Алгоритм обучения нейронных сетей </a:t>
            </a:r>
            <a:r>
              <a:rPr lang="en-US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U-Net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и </a:t>
            </a:r>
            <a:r>
              <a:rPr lang="en-US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FPN</a:t>
            </a:r>
            <a:endParaRPr lang="ru-RU" sz="15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5A960DCB-F05B-40C8-8DDE-5A724A2D3721}"/>
              </a:ext>
            </a:extLst>
          </p:cNvPr>
          <p:cNvSpPr txBox="1">
            <a:spLocks/>
          </p:cNvSpPr>
          <p:nvPr/>
        </p:nvSpPr>
        <p:spPr>
          <a:xfrm>
            <a:off x="628650" y="20695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обучения</a:t>
            </a:r>
          </a:p>
        </p:txBody>
      </p:sp>
      <p:sp>
        <p:nvSpPr>
          <p:cNvPr id="8" name="Номер слайда 3">
            <a:extLst>
              <a:ext uri="{FF2B5EF4-FFF2-40B4-BE49-F238E27FC236}">
                <a16:creationId xmlns:a16="http://schemas.microsoft.com/office/drawing/2014/main" xmlns="" id="{1492444E-B157-4F2C-8A13-25FB6F4AC9A8}"/>
              </a:ext>
            </a:extLst>
          </p:cNvPr>
          <p:cNvSpPr txBox="1">
            <a:spLocks/>
          </p:cNvSpPr>
          <p:nvPr/>
        </p:nvSpPr>
        <p:spPr>
          <a:xfrm>
            <a:off x="6947807" y="4725276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/>
              <a:t>11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E0BAE81E-E516-4F16-A34F-20BE89425896}"/>
              </a:ext>
            </a:extLst>
          </p:cNvPr>
          <p:cNvSpPr/>
          <p:nvPr/>
        </p:nvSpPr>
        <p:spPr>
          <a:xfrm>
            <a:off x="260431" y="895480"/>
            <a:ext cx="8809827" cy="34700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0"/>
            <a:endParaRPr lang="ru-RU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469EAB8F-A407-4A86-988A-C48566C584B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386"/>
          <a:stretch/>
        </p:blipFill>
        <p:spPr>
          <a:xfrm>
            <a:off x="65061" y="894924"/>
            <a:ext cx="4343824" cy="347005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5BCA46FE-D1D1-448A-A0E7-1EF47DAC7634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41173" y="900746"/>
            <a:ext cx="4537766" cy="347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50895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7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12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628650" y="-200833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метрик качества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A57CF22C-F1FB-43D9-ACF2-80041FC0B0EC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1256"/>
          <a:stretch/>
        </p:blipFill>
        <p:spPr bwMode="auto">
          <a:xfrm>
            <a:off x="-2" y="581386"/>
            <a:ext cx="5166360" cy="1887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2D2372A6-67DC-4D46-9425-72A3392A5EF4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1469"/>
          <a:stretch/>
        </p:blipFill>
        <p:spPr bwMode="auto">
          <a:xfrm>
            <a:off x="0" y="2893956"/>
            <a:ext cx="5166360" cy="20386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E35CAB7-E692-4D1E-854C-28266CBACD0E}"/>
              </a:ext>
            </a:extLst>
          </p:cNvPr>
          <p:cNvSpPr txBox="1"/>
          <p:nvPr/>
        </p:nvSpPr>
        <p:spPr>
          <a:xfrm>
            <a:off x="5214237" y="2492434"/>
            <a:ext cx="38951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0"/>
            <a:r>
              <a:rPr lang="ru-RU" u="sng" dirty="0">
                <a:solidFill>
                  <a:prstClr val="black"/>
                </a:solidFill>
                <a:latin typeface="Calibri" panose="020F0502020204030204"/>
              </a:rPr>
              <a:t>Точность работы </a:t>
            </a:r>
            <a:r>
              <a:rPr lang="en-US" u="sng" dirty="0">
                <a:solidFill>
                  <a:prstClr val="black"/>
                </a:solidFill>
                <a:latin typeface="Calibri" panose="020F0502020204030204"/>
              </a:rPr>
              <a:t>U-Net</a:t>
            </a:r>
            <a:r>
              <a:rPr lang="ru-RU" u="sng" dirty="0">
                <a:solidFill>
                  <a:prstClr val="black"/>
                </a:solidFill>
                <a:latin typeface="Calibri" panose="020F0502020204030204"/>
              </a:rPr>
              <a:t>:</a:t>
            </a:r>
            <a:r>
              <a:rPr lang="ru-RU" dirty="0">
                <a:solidFill>
                  <a:prstClr val="black"/>
                </a:solidFill>
                <a:latin typeface="Calibri" panose="020F0502020204030204"/>
              </a:rPr>
              <a:t> 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257175" indent="-257175" defTabSz="685800" latinLnBrk="0">
              <a:buFontTx/>
              <a:buChar char="-"/>
            </a:pPr>
            <a:r>
              <a:rPr lang="ru-RU" dirty="0" err="1">
                <a:solidFill>
                  <a:prstClr val="black"/>
                </a:solidFill>
                <a:latin typeface="Calibri" panose="020F0502020204030204"/>
              </a:rPr>
              <a:t>валидационная</a:t>
            </a:r>
            <a:r>
              <a:rPr lang="ru-RU" dirty="0">
                <a:solidFill>
                  <a:prstClr val="black"/>
                </a:solidFill>
                <a:latin typeface="Calibri" panose="020F0502020204030204"/>
              </a:rPr>
              <a:t> выборка - 97,7%;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257175" indent="-257175" defTabSz="685800" latinLnBrk="0">
              <a:buFontTx/>
              <a:buChar char="-"/>
            </a:pPr>
            <a:r>
              <a:rPr lang="ru-RU" dirty="0">
                <a:solidFill>
                  <a:prstClr val="black"/>
                </a:solidFill>
                <a:latin typeface="Calibri" panose="020F0502020204030204"/>
              </a:rPr>
              <a:t>тестовая выборка: 97,2%.</a:t>
            </a:r>
          </a:p>
          <a:p>
            <a:pPr indent="337500" defTabSz="685800" latinLnBrk="0"/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indent="337500" defTabSz="685800" latinLnBrk="0"/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indent="337500" defTabSz="685800" latinLnBrk="0"/>
            <a:endParaRPr lang="ru-RU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latinLnBrk="0"/>
            <a:r>
              <a:rPr lang="ru-RU" u="sng" dirty="0">
                <a:solidFill>
                  <a:prstClr val="black"/>
                </a:solidFill>
                <a:latin typeface="Calibri" panose="020F0502020204030204"/>
              </a:rPr>
              <a:t>Точность работы </a:t>
            </a:r>
            <a:r>
              <a:rPr lang="en-US" u="sng" dirty="0">
                <a:solidFill>
                  <a:prstClr val="black"/>
                </a:solidFill>
                <a:latin typeface="Calibri" panose="020F0502020204030204"/>
              </a:rPr>
              <a:t>FPN</a:t>
            </a:r>
            <a:r>
              <a:rPr lang="ru-RU" u="sng" dirty="0">
                <a:solidFill>
                  <a:prstClr val="black"/>
                </a:solidFill>
                <a:latin typeface="Calibri" panose="020F0502020204030204"/>
              </a:rPr>
              <a:t>:</a:t>
            </a:r>
            <a:r>
              <a:rPr lang="ru-RU" dirty="0">
                <a:solidFill>
                  <a:prstClr val="black"/>
                </a:solidFill>
                <a:latin typeface="Calibri" panose="020F0502020204030204"/>
              </a:rPr>
              <a:t> 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257175" indent="-257175" defTabSz="685800" latinLnBrk="0">
              <a:buFontTx/>
              <a:buChar char="-"/>
            </a:pPr>
            <a:r>
              <a:rPr lang="ru-RU" dirty="0">
                <a:solidFill>
                  <a:prstClr val="black"/>
                </a:solidFill>
                <a:latin typeface="Calibri" panose="020F0502020204030204"/>
              </a:rPr>
              <a:t>валидационная выборка - 97,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3</a:t>
            </a:r>
            <a:r>
              <a:rPr lang="ru-RU" dirty="0">
                <a:solidFill>
                  <a:prstClr val="black"/>
                </a:solidFill>
                <a:latin typeface="Calibri" panose="020F0502020204030204"/>
              </a:rPr>
              <a:t>%; 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257175" indent="-257175" defTabSz="685800" latinLnBrk="0">
              <a:buFontTx/>
              <a:buChar char="-"/>
            </a:pPr>
            <a:r>
              <a:rPr lang="ru-RU" dirty="0">
                <a:solidFill>
                  <a:prstClr val="black"/>
                </a:solidFill>
                <a:latin typeface="Calibri" panose="020F0502020204030204"/>
              </a:rPr>
              <a:t>тестовая выборка: 97,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6</a:t>
            </a:r>
            <a:r>
              <a:rPr lang="ru-RU" dirty="0">
                <a:solidFill>
                  <a:prstClr val="black"/>
                </a:solidFill>
                <a:latin typeface="Calibri" panose="020F0502020204030204"/>
              </a:rPr>
              <a:t>%.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71C1FDBC-F392-4F8A-8057-3E5385D8375A}"/>
              </a:ext>
            </a:extLst>
          </p:cNvPr>
          <p:cNvSpPr/>
          <p:nvPr/>
        </p:nvSpPr>
        <p:spPr>
          <a:xfrm>
            <a:off x="940202" y="2395215"/>
            <a:ext cx="323883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9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Графики обучения </a:t>
            </a:r>
            <a:r>
              <a:rPr lang="en-US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U-Net</a:t>
            </a:r>
            <a:endParaRPr lang="ru-RU" sz="15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4808EF88-9D64-4988-BFA6-6DFEBA598A85}"/>
              </a:ext>
            </a:extLst>
          </p:cNvPr>
          <p:cNvSpPr/>
          <p:nvPr/>
        </p:nvSpPr>
        <p:spPr>
          <a:xfrm>
            <a:off x="958532" y="4877785"/>
            <a:ext cx="3208379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10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Графики обучения </a:t>
            </a:r>
            <a:r>
              <a:rPr lang="en-US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FPN</a:t>
            </a:r>
            <a:endParaRPr lang="ru-RU" sz="15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5682FBB-279F-4061-91A4-616E4905FFE3}"/>
                  </a:ext>
                </a:extLst>
              </p:cNvPr>
              <p:cNvSpPr txBox="1"/>
              <p:nvPr/>
            </p:nvSpPr>
            <p:spPr>
              <a:xfrm>
                <a:off x="5248873" y="586448"/>
                <a:ext cx="3825854" cy="7194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/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𝐼𝑜𝑈</m:t>
                    </m:r>
                    <m:d>
                      <m:d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𝑌</m:t>
                            </m:r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∩</m:t>
                            </m:r>
                            <m:sSup>
                              <m:sSupPr>
                                <m:ctrlPr>
                                  <a:rPr lang="en-US" sz="24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p>
                                <m:r>
                                  <a:rPr lang="en-US" sz="24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𝑌</m:t>
                            </m:r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∪</m:t>
                            </m:r>
                            <m:sSup>
                              <m:sSupPr>
                                <m:ctrlPr>
                                  <a:rPr lang="en-US" sz="24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p>
                                <m:r>
                                  <a:rPr lang="en-US" sz="24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</m:den>
                    </m:f>
                    <m:r>
                      <a:rPr lang="ru-RU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sz="2400" dirty="0">
                    <a:solidFill>
                      <a:prstClr val="black"/>
                    </a:solidFill>
                    <a:latin typeface="Calibri" panose="020F0502020204030204"/>
                  </a:rPr>
                  <a:t>          (6)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45682FBB-279F-4061-91A4-616E4905FF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8873" y="586448"/>
                <a:ext cx="3825854" cy="719492"/>
              </a:xfrm>
              <a:prstGeom prst="rect">
                <a:avLst/>
              </a:prstGeom>
              <a:blipFill>
                <a:blip r:embed="rId5" cstate="print"/>
                <a:stretch>
                  <a:fillRect b="-33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86C7722-B2AB-48E5-9543-526490F52554}"/>
                  </a:ext>
                </a:extLst>
              </p:cNvPr>
              <p:cNvSpPr txBox="1"/>
              <p:nvPr/>
            </p:nvSpPr>
            <p:spPr>
              <a:xfrm>
                <a:off x="5252684" y="1269718"/>
                <a:ext cx="42376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/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alibri" panose="020F0502020204030204"/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 </a:t>
                </a:r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исходная и предсказанная маски сегментации.</a:t>
                </a: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086C7722-B2AB-48E5-9543-526490F525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2684" y="1269718"/>
                <a:ext cx="4237680" cy="646331"/>
              </a:xfrm>
              <a:prstGeom prst="rect">
                <a:avLst/>
              </a:prstGeom>
              <a:blipFill>
                <a:blip r:embed="rId6" cstate="print"/>
                <a:stretch>
                  <a:fillRect l="-1295" t="-5660" b="-1415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xmlns="" val="1392179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l="-3000" r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7D05631-9CE4-4BF3-87BC-F2B4C5199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161233"/>
            <a:ext cx="7886700" cy="994172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метрик качества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24F4DF61-5746-4833-8C56-B676B25D0FB2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5724" y="1020365"/>
            <a:ext cx="4341897" cy="361235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CDE53D88-52AB-4A25-98AE-959A23353787}"/>
              </a:ext>
            </a:extLst>
          </p:cNvPr>
          <p:cNvPicPr/>
          <p:nvPr/>
        </p:nvPicPr>
        <p:blipFill rotWithShape="1">
          <a:blip r:embed="rId5" cstate="print"/>
          <a:srcRect l="835" r="978" b="1219"/>
          <a:stretch/>
        </p:blipFill>
        <p:spPr bwMode="auto">
          <a:xfrm>
            <a:off x="4716380" y="1020366"/>
            <a:ext cx="4078706" cy="361235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8AA90E65-AC17-4E5B-97CA-238392582720}"/>
              </a:ext>
            </a:extLst>
          </p:cNvPr>
          <p:cNvSpPr/>
          <p:nvPr/>
        </p:nvSpPr>
        <p:spPr>
          <a:xfrm>
            <a:off x="660755" y="4664907"/>
            <a:ext cx="3231590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11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Матрица ошибок </a:t>
            </a:r>
            <a:r>
              <a:rPr lang="en-US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U-Net</a:t>
            </a:r>
            <a:endParaRPr lang="ru-RU" sz="15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93A1A599-E48F-42B4-8D02-A30440768F94}"/>
              </a:ext>
            </a:extLst>
          </p:cNvPr>
          <p:cNvSpPr/>
          <p:nvPr/>
        </p:nvSpPr>
        <p:spPr>
          <a:xfrm>
            <a:off x="5117481" y="4664907"/>
            <a:ext cx="3097836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12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Матрица ошибок </a:t>
            </a:r>
            <a:r>
              <a:rPr lang="en-US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FPN</a:t>
            </a:r>
            <a:endParaRPr lang="ru-RU" sz="15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63C00417-57D7-426B-B33C-A89E2CF1CBA9}"/>
              </a:ext>
            </a:extLst>
          </p:cNvPr>
          <p:cNvSpPr txBox="1">
            <a:spLocks/>
          </p:cNvSpPr>
          <p:nvPr/>
        </p:nvSpPr>
        <p:spPr>
          <a:xfrm>
            <a:off x="6947807" y="4725276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/>
              <a:t>13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42774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14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628650" y="-163641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Ансамблирование</a:t>
            </a:r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нейронных сетей</a:t>
            </a: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052E470-9836-40A6-9EB8-F9A781A770AB}"/>
                  </a:ext>
                </a:extLst>
              </p:cNvPr>
              <p:cNvSpPr txBox="1"/>
              <p:nvPr/>
            </p:nvSpPr>
            <p:spPr>
              <a:xfrm>
                <a:off x="505327" y="1101047"/>
                <a:ext cx="3262886" cy="8997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/>
                <a:r>
                  <a:rPr lang="ru-RU" dirty="0" err="1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Ансамблирование</a:t>
                </a:r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 defTabSz="685800" latinLnBrk="0"/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⨁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alibri" panose="020F0502020204030204"/>
                  </a:rPr>
                  <a:t>    </a:t>
                </a:r>
                <a:r>
                  <a:rPr lang="ru-RU" sz="2400" dirty="0">
                    <a:solidFill>
                      <a:prstClr val="black"/>
                    </a:solidFill>
                    <a:latin typeface="Calibri" panose="020F0502020204030204"/>
                  </a:rPr>
                  <a:t>              </a:t>
                </a:r>
                <a:r>
                  <a:rPr lang="en-US" sz="2400" dirty="0">
                    <a:solidFill>
                      <a:prstClr val="black"/>
                    </a:solidFill>
                    <a:latin typeface="Calibri" panose="020F0502020204030204"/>
                  </a:rPr>
                  <a:t>(7)</a:t>
                </a:r>
                <a:endParaRPr lang="ru-RU" sz="24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E052E470-9836-40A6-9EB8-F9A781A770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327" y="1101047"/>
                <a:ext cx="3262886" cy="899733"/>
              </a:xfrm>
              <a:prstGeom prst="rect">
                <a:avLst/>
              </a:prstGeom>
              <a:blipFill>
                <a:blip r:embed="rId3" cstate="print"/>
                <a:stretch>
                  <a:fillRect l="-1682" t="-4082" r="-2617" b="-680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BCAC4CCD-3CC2-49A4-8B8F-9B658994C381}"/>
              </a:ext>
            </a:extLst>
          </p:cNvPr>
          <p:cNvPicPr/>
          <p:nvPr/>
        </p:nvPicPr>
        <p:blipFill rotWithShape="1">
          <a:blip r:embed="rId4" cstate="print"/>
          <a:srcRect l="1066" t="-1" r="948" b="1232"/>
          <a:stretch/>
        </p:blipFill>
        <p:spPr bwMode="auto">
          <a:xfrm>
            <a:off x="3872092" y="958691"/>
            <a:ext cx="4643258" cy="37665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1577A297-B409-4018-9B5F-F74EDDBACB64}"/>
              </a:ext>
            </a:extLst>
          </p:cNvPr>
          <p:cNvSpPr txBox="1"/>
          <p:nvPr/>
        </p:nvSpPr>
        <p:spPr>
          <a:xfrm>
            <a:off x="505326" y="3561562"/>
            <a:ext cx="3549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0"/>
            <a:r>
              <a:rPr lang="ru-RU" u="sng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Точность работы ансамбля:</a:t>
            </a:r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тестовая выборка: 97,61%.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4AFAA27E-C8F9-4D00-977A-875D17459C94}"/>
              </a:ext>
            </a:extLst>
          </p:cNvPr>
          <p:cNvSpPr/>
          <p:nvPr/>
        </p:nvSpPr>
        <p:spPr>
          <a:xfrm>
            <a:off x="4457765" y="4725276"/>
            <a:ext cx="3509679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13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Матрица ошибок ансамбля</a:t>
            </a: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3515623-5471-4994-AC7C-1B2CBB406E25}"/>
                  </a:ext>
                </a:extLst>
              </p:cNvPr>
              <p:cNvSpPr txBox="1"/>
              <p:nvPr/>
            </p:nvSpPr>
            <p:spPr>
              <a:xfrm>
                <a:off x="505326" y="2181023"/>
                <a:ext cx="354931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 defTabSz="685800" latinLnBrk="0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маски, результаты </a:t>
                </a:r>
                <a:endParaRPr lang="en-US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 defTabSz="685800" latinLnBrk="0"/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работы </a:t>
                </a:r>
                <a:r>
                  <a:rPr lang="en-US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U-Net </a:t>
                </a:r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 </a:t>
                </a:r>
                <a:r>
                  <a:rPr lang="en-US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FPN.</a:t>
                </a:r>
              </a:p>
              <a:p>
                <a:pPr algn="just" defTabSz="685800" latinLnBrk="0"/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</a:t>
                </a:r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маска, результат </a:t>
                </a:r>
              </a:p>
              <a:p>
                <a:pPr algn="just" defTabSz="685800" latinLnBrk="0"/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объединения нейронных сетей.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3515623-5471-4994-AC7C-1B2CBB406E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326" y="2181023"/>
                <a:ext cx="3549316" cy="1200329"/>
              </a:xfrm>
              <a:prstGeom prst="rect">
                <a:avLst/>
              </a:prstGeom>
              <a:blipFill>
                <a:blip r:embed="rId5" cstate="print"/>
                <a:stretch>
                  <a:fillRect l="-1546" t="-3046" b="-710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xmlns="" val="4126767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20000" t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15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800827" y="-210372"/>
            <a:ext cx="8262687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результатов работы подходов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C21AE58-58A8-4B9E-8859-EDDBEB5E627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487" y="689698"/>
            <a:ext cx="4491514" cy="161535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C5DB3E9A-36C5-4F88-8EAE-0E1D0A46C2A9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487" y="2838451"/>
            <a:ext cx="4544854" cy="17344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C1384A5-4555-40BF-B8E5-D319489F284D}"/>
              </a:ext>
            </a:extLst>
          </p:cNvPr>
          <p:cNvSpPr txBox="1"/>
          <p:nvPr/>
        </p:nvSpPr>
        <p:spPr>
          <a:xfrm>
            <a:off x="476692" y="4541878"/>
            <a:ext cx="44915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0"/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15 – Результаты работы </a:t>
            </a:r>
            <a:r>
              <a:rPr lang="en-US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U-Net</a:t>
            </a:r>
            <a:endParaRPr lang="ru-RU" sz="15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F937CD36-6E9F-42FE-90B0-2D0DB95CA7B2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18409" y="689698"/>
            <a:ext cx="4286798" cy="1615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ABA88320-C857-4095-B1FB-3C121229B4E3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23958" y="2801282"/>
            <a:ext cx="4281249" cy="177159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049B8114-C4F5-4EE0-92EF-5148926C901D}"/>
              </a:ext>
            </a:extLst>
          </p:cNvPr>
          <p:cNvSpPr txBox="1"/>
          <p:nvPr/>
        </p:nvSpPr>
        <p:spPr>
          <a:xfrm>
            <a:off x="268480" y="2267856"/>
            <a:ext cx="44915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0"/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14 – Исходное изображение и маска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E88A9EC-6E53-4364-8B5E-340C5C5FA56C}"/>
              </a:ext>
            </a:extLst>
          </p:cNvPr>
          <p:cNvSpPr txBox="1"/>
          <p:nvPr/>
        </p:nvSpPr>
        <p:spPr>
          <a:xfrm>
            <a:off x="5287587" y="2272298"/>
            <a:ext cx="44915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0"/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16 – Результаты работы </a:t>
            </a:r>
            <a:r>
              <a:rPr lang="en-US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FPN</a:t>
            </a:r>
            <a:endParaRPr lang="ru-RU" sz="15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26C05FC-EA73-484F-94EF-7902F2218C42}"/>
              </a:ext>
            </a:extLst>
          </p:cNvPr>
          <p:cNvSpPr txBox="1"/>
          <p:nvPr/>
        </p:nvSpPr>
        <p:spPr>
          <a:xfrm>
            <a:off x="5066824" y="4541878"/>
            <a:ext cx="44915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0"/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17 – Результаты работы ансамбля</a:t>
            </a:r>
          </a:p>
        </p:txBody>
      </p:sp>
    </p:spTree>
    <p:extLst>
      <p:ext uri="{BB962C8B-B14F-4D97-AF65-F5344CB8AC3E}">
        <p14:creationId xmlns:p14="http://schemas.microsoft.com/office/powerpoint/2010/main" xmlns="" val="1347694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122BC107-D59B-48A6-B5D1-025AEDA79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54379" y="4767263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16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E32BBB8C-5481-4776-A783-D90436CBDACB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46" r="1"/>
          <a:stretch/>
        </p:blipFill>
        <p:spPr bwMode="auto">
          <a:xfrm>
            <a:off x="120316" y="665044"/>
            <a:ext cx="4204035" cy="190670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97A98E2C-4F5B-4E7F-A6B5-06FD098DA792}"/>
              </a:ext>
            </a:extLst>
          </p:cNvPr>
          <p:cNvSpPr txBox="1">
            <a:spLocks/>
          </p:cNvSpPr>
          <p:nvPr/>
        </p:nvSpPr>
        <p:spPr>
          <a:xfrm>
            <a:off x="628650" y="-176531"/>
            <a:ext cx="8262687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результатов работы подходов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3CEB0514-605A-417C-A742-49A94DA49184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19651" y="665044"/>
            <a:ext cx="4204036" cy="1906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F5467A61-2161-4581-A5D1-00242CA9A7F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22334" y="2997478"/>
            <a:ext cx="4560595" cy="190670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70732F1-1793-42D3-B20B-9E946E0935A5}"/>
              </a:ext>
            </a:extLst>
          </p:cNvPr>
          <p:cNvSpPr txBox="1"/>
          <p:nvPr/>
        </p:nvSpPr>
        <p:spPr>
          <a:xfrm>
            <a:off x="525747" y="2535731"/>
            <a:ext cx="339317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latinLnBrk="0"/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18  – Разница масок для </a:t>
            </a:r>
            <a:r>
              <a:rPr lang="en-US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U-Net</a:t>
            </a:r>
            <a:endParaRPr lang="ru-RU" sz="15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68292A9-2E99-4386-A32E-329689D91A1A}"/>
              </a:ext>
            </a:extLst>
          </p:cNvPr>
          <p:cNvSpPr txBox="1"/>
          <p:nvPr/>
        </p:nvSpPr>
        <p:spPr>
          <a:xfrm>
            <a:off x="5365002" y="2535731"/>
            <a:ext cx="32184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latinLnBrk="0"/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19 – Разница масок для </a:t>
            </a:r>
            <a:r>
              <a:rPr lang="en-US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FPN</a:t>
            </a:r>
            <a:endParaRPr lang="ru-RU" sz="15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90EC94F-449D-439E-BC7A-7D3C3A53FAA8}"/>
              </a:ext>
            </a:extLst>
          </p:cNvPr>
          <p:cNvSpPr txBox="1"/>
          <p:nvPr/>
        </p:nvSpPr>
        <p:spPr>
          <a:xfrm>
            <a:off x="2667000" y="4877150"/>
            <a:ext cx="367126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latinLnBrk="0"/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20  – Разница масок для ансамбля</a:t>
            </a:r>
          </a:p>
        </p:txBody>
      </p:sp>
    </p:spTree>
    <p:extLst>
      <p:ext uri="{BB962C8B-B14F-4D97-AF65-F5344CB8AC3E}">
        <p14:creationId xmlns:p14="http://schemas.microsoft.com/office/powerpoint/2010/main" xmlns="" val="6907585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17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xmlns="" id="{D99286FD-5B07-4E80-AEC0-D8C3CF061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663" y="693421"/>
            <a:ext cx="8626643" cy="4122419"/>
          </a:xfrm>
        </p:spPr>
        <p:txBody>
          <a:bodyPr>
            <a:normAutofit/>
          </a:bodyPr>
          <a:lstStyle/>
          <a:p>
            <a:pPr marL="0" indent="33750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работы были разработаны 2 модели нейронных сетей для решения задачи удаления фона на изображении:</a:t>
            </a:r>
          </a:p>
          <a:p>
            <a:pPr marL="0" indent="33750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U-Net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3750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FPN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33750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Кроме того, построено объединение этих решений (ансамбль), позволившее повысить точность получаемых результатов.</a:t>
            </a:r>
          </a:p>
          <a:p>
            <a:pPr marL="0" indent="33750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точности результатов работы нейронных сетей позволил выявить преимущества и недостатки архитектур нейронных сетей.</a:t>
            </a:r>
          </a:p>
          <a:p>
            <a:pPr marL="0" indent="33750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3750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Полученные в ходе работы нейросетевые решения внедрены в проект 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Blending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компании ООО «Цифровая Собственность».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622634" y="-207886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xmlns="" val="1815709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18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2573938" y="65410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b="1" dirty="0">
                <a:solidFill>
                  <a:prstClr val="black"/>
                </a:solidFill>
                <a:latin typeface="Calibri Light" panose="020F0302020204030204"/>
                <a:cs typeface="Times New Roman" panose="02020603050405020304" pitchFamily="18" charset="0"/>
              </a:rPr>
              <a:t>Спасибо за внимание! </a:t>
            </a:r>
            <a:r>
              <a:rPr lang="ru-RU" sz="3300" b="1" dirty="0">
                <a:solidFill>
                  <a:prstClr val="black"/>
                </a:solidFill>
                <a:latin typeface="Calibri Light" panose="020F0302020204030204"/>
                <a:cs typeface="Times New Roman" panose="02020603050405020304" pitchFamily="18" charset="0"/>
                <a:sym typeface="Wingdings" panose="05000000000000000000" pitchFamily="2" charset="2"/>
              </a:rPr>
              <a:t></a:t>
            </a:r>
            <a:endParaRPr lang="ru-RU" sz="3300" b="1" dirty="0">
              <a:solidFill>
                <a:prstClr val="black"/>
              </a:solidFill>
              <a:latin typeface="Calibri Light" panose="020F0302020204030204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9475BACF-1BC6-4700-A745-EB81A65DF8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673" y="3119991"/>
            <a:ext cx="2044047" cy="204404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E01518F6-498B-4B48-943D-7D02CC66E8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267744" y="3215038"/>
            <a:ext cx="1949000" cy="1949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A2BDA7AF-E221-4E9A-BD75-E5512E26A1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73654" y="3129388"/>
            <a:ext cx="2034650" cy="20346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4CA1A62-E058-4DCA-BD49-19789AEDE5A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525816" y="3933125"/>
            <a:ext cx="862608" cy="123091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F8B5754-59AC-47D0-85FF-E312234DEB0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059582"/>
            <a:ext cx="2934965" cy="1949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xmlns="" id="{CDB29D4A-EC82-45A2-A43C-D8E9BC88205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87687" y="1420074"/>
            <a:ext cx="1944353" cy="158372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4D2C04BE-FFA4-4AB3-98C8-6E370659F61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42970" y="1059582"/>
            <a:ext cx="1941256" cy="194125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352DA324-BA92-4CD5-A48D-7E7F8B6B16EC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84225" y="1062542"/>
            <a:ext cx="1941256" cy="194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18461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19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xmlns="" id="{D99286FD-5B07-4E80-AEC0-D8C3CF061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3" y="762450"/>
            <a:ext cx="7886700" cy="4236669"/>
          </a:xfrm>
        </p:spPr>
        <p:txBody>
          <a:bodyPr>
            <a:normAutofit fontScale="77500" lnSpcReduction="20000"/>
          </a:bodyPr>
          <a:lstStyle/>
          <a:p>
            <a:pPr marL="0" indent="337500">
              <a:lnSpc>
                <a:spcPct val="120000"/>
              </a:lnSpc>
              <a:buNone/>
            </a:pPr>
            <a:r>
              <a:rPr lang="ru-RU" b="1" dirty="0"/>
              <a:t>Достоинства:</a:t>
            </a:r>
          </a:p>
          <a:p>
            <a:pPr marL="0" indent="337500">
              <a:lnSpc>
                <a:spcPct val="120000"/>
              </a:lnSpc>
              <a:buNone/>
            </a:pPr>
            <a:r>
              <a:rPr lang="ru-RU" dirty="0"/>
              <a:t>- скорость работы;</a:t>
            </a:r>
          </a:p>
          <a:p>
            <a:pPr marL="0" indent="337500">
              <a:lnSpc>
                <a:spcPct val="120000"/>
              </a:lnSpc>
              <a:buNone/>
            </a:pPr>
            <a:r>
              <a:rPr lang="ru-RU" dirty="0"/>
              <a:t>- качество работы;</a:t>
            </a:r>
          </a:p>
          <a:p>
            <a:pPr marL="0" indent="337500">
              <a:lnSpc>
                <a:spcPct val="120000"/>
              </a:lnSpc>
              <a:buNone/>
            </a:pPr>
            <a:r>
              <a:rPr lang="ru-RU" dirty="0"/>
              <a:t>- наличие </a:t>
            </a:r>
            <a:r>
              <a:rPr lang="en-US" dirty="0"/>
              <a:t>API</a:t>
            </a:r>
            <a:r>
              <a:rPr lang="ru-RU" dirty="0"/>
              <a:t> </a:t>
            </a:r>
            <a:br>
              <a:rPr lang="ru-RU" dirty="0"/>
            </a:br>
            <a:r>
              <a:rPr lang="ru-RU" dirty="0"/>
              <a:t>(у некоторых сервисов).</a:t>
            </a:r>
          </a:p>
          <a:p>
            <a:pPr marL="0" indent="337500">
              <a:lnSpc>
                <a:spcPct val="120000"/>
              </a:lnSpc>
              <a:buFontTx/>
              <a:buChar char="-"/>
            </a:pPr>
            <a:endParaRPr lang="ru-RU" dirty="0"/>
          </a:p>
          <a:p>
            <a:pPr marL="0" indent="337500">
              <a:lnSpc>
                <a:spcPct val="120000"/>
              </a:lnSpc>
              <a:buNone/>
            </a:pPr>
            <a:r>
              <a:rPr lang="ru-RU" b="1" dirty="0"/>
              <a:t>Недостатки:</a:t>
            </a:r>
          </a:p>
          <a:p>
            <a:pPr marL="0" indent="337500">
              <a:lnSpc>
                <a:spcPct val="120000"/>
              </a:lnSpc>
              <a:buNone/>
            </a:pPr>
            <a:r>
              <a:rPr lang="ru-RU" dirty="0"/>
              <a:t>- высокая стоимость обработки </a:t>
            </a:r>
            <a:br>
              <a:rPr lang="ru-RU" dirty="0"/>
            </a:br>
            <a:r>
              <a:rPr lang="ru-RU" dirty="0"/>
              <a:t>одного изображения;</a:t>
            </a:r>
          </a:p>
          <a:p>
            <a:pPr marL="0" indent="337500">
              <a:lnSpc>
                <a:spcPct val="120000"/>
              </a:lnSpc>
              <a:buNone/>
            </a:pPr>
            <a:r>
              <a:rPr lang="ru-RU" dirty="0"/>
              <a:t>- ограничения на размер входного </a:t>
            </a:r>
            <a:br>
              <a:rPr lang="ru-RU" dirty="0"/>
            </a:br>
            <a:r>
              <a:rPr lang="ru-RU" dirty="0"/>
              <a:t>изображения;</a:t>
            </a:r>
          </a:p>
          <a:p>
            <a:pPr marL="0" indent="337500">
              <a:lnSpc>
                <a:spcPct val="120000"/>
              </a:lnSpc>
              <a:buNone/>
            </a:pPr>
            <a:r>
              <a:rPr lang="ru-RU" dirty="0"/>
              <a:t>- неустойчивость к изменениям</a:t>
            </a:r>
            <a:br>
              <a:rPr lang="ru-RU" dirty="0"/>
            </a:br>
            <a:r>
              <a:rPr lang="ru-RU" dirty="0"/>
              <a:t>изображения.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628650" y="-155721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Сервисы для удаления фона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FD6E31EF-0858-4165-80C5-8ABA94FD4C65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6286"/>
          <a:stretch/>
        </p:blipFill>
        <p:spPr bwMode="auto">
          <a:xfrm>
            <a:off x="3783339" y="762450"/>
            <a:ext cx="5287449" cy="255816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F3BB41FD-EBC2-4401-A927-A4BE3FF243C9}"/>
              </a:ext>
            </a:extLst>
          </p:cNvPr>
          <p:cNvSpPr/>
          <p:nvPr/>
        </p:nvSpPr>
        <p:spPr>
          <a:xfrm>
            <a:off x="4263619" y="3320615"/>
            <a:ext cx="472879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Пример работы сервиса </a:t>
            </a:r>
            <a:r>
              <a:rPr lang="en-US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Background Burner</a:t>
            </a:r>
            <a:endParaRPr lang="ru-RU" sz="15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21795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l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930F0E9-CC73-4124-9824-21E2574B1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738" y="711261"/>
            <a:ext cx="8488524" cy="4287859"/>
          </a:xfrm>
        </p:spPr>
        <p:txBody>
          <a:bodyPr>
            <a:normAutofit/>
          </a:bodyPr>
          <a:lstStyle/>
          <a:p>
            <a:pPr marL="0" indent="337500" algn="just">
              <a:buNone/>
            </a:pPr>
            <a:r>
              <a:rPr lang="ru-RU" sz="19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 работы</a:t>
            </a:r>
            <a:r>
              <a:rPr lang="ru-RU" sz="19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является разработка моделей искусственных нейронных сетей для решения задачи удаления фона на изображении с помощью его предварительной сегментации, получения маски объекта, расположенного на переднем плане (отделение доминирующего объекта от </a:t>
            </a:r>
            <a:r>
              <a:rPr lang="ru-RU" sz="1950">
                <a:latin typeface="Times New Roman" panose="02020603050405020304" pitchFamily="18" charset="0"/>
                <a:cs typeface="Times New Roman" panose="02020603050405020304" pitchFamily="18" charset="0"/>
              </a:rPr>
              <a:t>фона), </a:t>
            </a:r>
            <a:r>
              <a:rPr lang="ru-RU" sz="19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последующего удаления фона с рассматриваемого изображения.</a:t>
            </a:r>
          </a:p>
          <a:p>
            <a:pPr marL="0" indent="337500" algn="just">
              <a:buNone/>
            </a:pPr>
            <a:endParaRPr lang="ru-RU" sz="19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37500" algn="just">
              <a:buNone/>
            </a:pPr>
            <a:r>
              <a:rPr lang="ru-RU" sz="19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</a:p>
          <a:p>
            <a:pPr marL="0" indent="339329" algn="just">
              <a:buNone/>
              <a:tabLst>
                <a:tab pos="339329" algn="l"/>
              </a:tabLst>
            </a:pPr>
            <a:r>
              <a:rPr lang="ru-RU" sz="19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Исследовать существующие подходы для сегментации изображений.</a:t>
            </a:r>
          </a:p>
          <a:p>
            <a:pPr marL="0" indent="339329" algn="just">
              <a:buNone/>
              <a:tabLst>
                <a:tab pos="339329" algn="l"/>
              </a:tabLst>
            </a:pPr>
            <a:r>
              <a:rPr lang="ru-RU" sz="19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Проанализировать и подготовить исходные данные.</a:t>
            </a:r>
          </a:p>
          <a:p>
            <a:pPr marL="0" indent="339329" algn="just">
              <a:buNone/>
              <a:tabLst>
                <a:tab pos="339329" algn="l"/>
              </a:tabLst>
            </a:pPr>
            <a:r>
              <a:rPr lang="ru-RU" sz="19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US" sz="19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9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математические модели искусственных нейронных сетей для решения задачи бинарной сегментации.</a:t>
            </a:r>
          </a:p>
          <a:p>
            <a:pPr marL="0" indent="339329" algn="just">
              <a:buNone/>
              <a:tabLst>
                <a:tab pos="339329" algn="l"/>
              </a:tabLst>
            </a:pPr>
            <a:r>
              <a:rPr lang="ru-RU" sz="19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Проверить работу моделей на экспериментальных данных и провести их сравнительный анализ.</a:t>
            </a:r>
          </a:p>
          <a:p>
            <a:pPr marL="385763" indent="337500" algn="just">
              <a:buAutoNum type="arabicPeriod"/>
            </a:pP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2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xmlns="" id="{FCFC9723-2CDE-43C0-B33C-A43570A20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201795"/>
            <a:ext cx="7886700" cy="994172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</p:spTree>
    <p:extLst>
      <p:ext uri="{BB962C8B-B14F-4D97-AF65-F5344CB8AC3E}">
        <p14:creationId xmlns:p14="http://schemas.microsoft.com/office/powerpoint/2010/main" xmlns="" val="3858317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20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628650" y="-173349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Кодировщик </a:t>
            </a:r>
            <a:r>
              <a:rPr lang="en-US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Resnet50</a:t>
            </a:r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Декодировщик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DB8CD40B-5079-4711-A2FD-7EB20DD9CB45}"/>
              </a:ext>
            </a:extLst>
          </p:cNvPr>
          <p:cNvSpPr/>
          <p:nvPr/>
        </p:nvSpPr>
        <p:spPr>
          <a:xfrm>
            <a:off x="3843660" y="2860504"/>
            <a:ext cx="427341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Архитектура нейронной сети по типу</a:t>
            </a:r>
          </a:p>
          <a:p>
            <a:pPr algn="ctr" defTabSz="685800" latinLnBrk="0"/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«кодировщик-декодировщик»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xmlns="" id="{8E6A8653-2A68-4D51-B5EC-3B77C290EF18}"/>
              </a:ext>
            </a:extLst>
          </p:cNvPr>
          <p:cNvSpPr/>
          <p:nvPr/>
        </p:nvSpPr>
        <p:spPr>
          <a:xfrm>
            <a:off x="189749" y="1197512"/>
            <a:ext cx="14772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85800" latinLnBrk="0"/>
            <a:r>
              <a:rPr lang="ru-RU" b="1" dirty="0">
                <a:solidFill>
                  <a:srgbClr val="25212A"/>
                </a:solidFill>
                <a:latin typeface="Calibri" panose="020F0502020204030204"/>
                <a:ea typeface="Tinos"/>
                <a:cs typeface="Times New Roman" pitchFamily="18" charset="0"/>
                <a:sym typeface="Tinos"/>
              </a:rPr>
              <a:t>Кодировщик</a:t>
            </a:r>
            <a:endParaRPr lang="ru-RU" b="1" dirty="0">
              <a:solidFill>
                <a:prstClr val="black"/>
              </a:solidFill>
              <a:latin typeface="Calibri" panose="020F0502020204030204"/>
              <a:cs typeface="Times New Roman" pitchFamily="18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xmlns="" id="{7F8CBE4E-AFBE-4016-B306-0A627FF3E8F0}"/>
              </a:ext>
            </a:extLst>
          </p:cNvPr>
          <p:cNvSpPr/>
          <p:nvPr/>
        </p:nvSpPr>
        <p:spPr>
          <a:xfrm>
            <a:off x="205525" y="2860504"/>
            <a:ext cx="1729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85800" latinLnBrk="0"/>
            <a:r>
              <a:rPr lang="ru-RU" b="1" dirty="0">
                <a:solidFill>
                  <a:srgbClr val="25212A"/>
                </a:solidFill>
                <a:latin typeface="Calibri" panose="020F0502020204030204"/>
                <a:ea typeface="Tinos"/>
                <a:cs typeface="Times New Roman" pitchFamily="18" charset="0"/>
                <a:sym typeface="Tinos"/>
              </a:rPr>
              <a:t>Декодировщик</a:t>
            </a:r>
            <a:endParaRPr lang="ru-RU" b="1" dirty="0">
              <a:solidFill>
                <a:prstClr val="black"/>
              </a:solidFill>
              <a:latin typeface="Calibri" panose="020F0502020204030204"/>
              <a:cs typeface="Times New Roman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26C1165-84CD-4D3E-968A-67FBFF8E176D}"/>
                  </a:ext>
                </a:extLst>
              </p:cNvPr>
              <p:cNvSpPr txBox="1"/>
              <p:nvPr/>
            </p:nvSpPr>
            <p:spPr>
              <a:xfrm>
                <a:off x="212265" y="1543761"/>
                <a:ext cx="2570194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/>
                <a14:m>
                  <m:oMath xmlns:m="http://schemas.openxmlformats.org/officeDocument/2006/math">
                    <m:r>
                      <a:rPr lang="en-US" sz="27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7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7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7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7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70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(1)</a:t>
                </a:r>
                <a:endParaRPr lang="ru-RU" sz="270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C26C1165-84CD-4D3E-968A-67FBFF8E17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265" y="1543761"/>
                <a:ext cx="2570194" cy="507831"/>
              </a:xfrm>
              <a:prstGeom prst="rect">
                <a:avLst/>
              </a:prstGeom>
              <a:blipFill>
                <a:blip r:embed="rId3" cstate="print"/>
                <a:stretch>
                  <a:fillRect t="-11905" b="-2976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9BC3450-C7B2-4E34-B0B7-9C9811DB230D}"/>
                  </a:ext>
                </a:extLst>
              </p:cNvPr>
              <p:cNvSpPr txBox="1"/>
              <p:nvPr/>
            </p:nvSpPr>
            <p:spPr>
              <a:xfrm>
                <a:off x="212265" y="3206753"/>
                <a:ext cx="2570194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7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sz="27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7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7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7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d>
                  </m:oMath>
                </a14:m>
                <a:r>
                  <a:rPr lang="en-US" sz="270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(2)</a:t>
                </a:r>
                <a:endParaRPr lang="ru-RU" sz="270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89BC3450-C7B2-4E34-B0B7-9C9811DB23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265" y="3206753"/>
                <a:ext cx="2570194" cy="507831"/>
              </a:xfrm>
              <a:prstGeom prst="rect">
                <a:avLst/>
              </a:prstGeom>
              <a:blipFill>
                <a:blip r:embed="rId4" cstate="print"/>
                <a:stretch>
                  <a:fillRect t="-12048" b="-3132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412A0936-FBE1-4622-8B3D-292F224B84E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/>
          <a:srcRect b="47407"/>
          <a:stretch/>
        </p:blipFill>
        <p:spPr>
          <a:xfrm>
            <a:off x="2816733" y="931204"/>
            <a:ext cx="6327267" cy="194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12519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21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628650" y="227191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EE75D32-5055-42BB-914E-5770EDFBB356}"/>
                  </a:ext>
                </a:extLst>
              </p:cNvPr>
              <p:cNvSpPr txBox="1"/>
              <p:nvPr/>
            </p:nvSpPr>
            <p:spPr>
              <a:xfrm>
                <a:off x="593687" y="987574"/>
                <a:ext cx="7921664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/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alibri" panose="020F0502020204030204"/>
                  </a:rPr>
                  <a:t> – </a:t>
                </a:r>
                <a:r>
                  <a:rPr lang="ru-RU" sz="2400" dirty="0">
                    <a:solidFill>
                      <a:prstClr val="black"/>
                    </a:solidFill>
                    <a:latin typeface="Calibri" panose="020F0502020204030204"/>
                  </a:rPr>
                  <a:t>множество матриц (изображения);</a:t>
                </a:r>
              </a:p>
              <a:p>
                <a:pPr defTabSz="685800" latinLnBrk="0"/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alibri" panose="020F0502020204030204"/>
                  </a:rPr>
                  <a:t> – </a:t>
                </a:r>
                <a:r>
                  <a:rPr lang="ru-RU" sz="2400" dirty="0">
                    <a:solidFill>
                      <a:prstClr val="black"/>
                    </a:solidFill>
                    <a:latin typeface="Calibri" panose="020F0502020204030204"/>
                  </a:rPr>
                  <a:t>множество матриц (маски бинарной сегментации);</a:t>
                </a:r>
              </a:p>
              <a:p>
                <a:pPr defTabSz="685800" latinLnBrk="0"/>
                <a:endParaRPr lang="ru-RU" sz="24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 defTabSz="685800" latinLnBrk="0"/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ru-RU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alibri" panose="020F0502020204030204"/>
                  </a:rPr>
                  <a:t> – </a:t>
                </a:r>
                <a:r>
                  <a:rPr lang="ru-RU" sz="2400" dirty="0">
                    <a:solidFill>
                      <a:prstClr val="black"/>
                    </a:solidFill>
                    <a:latin typeface="Calibri" panose="020F0502020204030204"/>
                  </a:rPr>
                  <a:t>целевая функция.</a:t>
                </a:r>
              </a:p>
              <a:p>
                <a:pPr defTabSz="685800" latinLnBrk="0"/>
                <a:endParaRPr lang="ru-RU" sz="24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 defTabSz="685800" latinLnBrk="0"/>
                <a:r>
                  <a:rPr lang="ru-RU" sz="2400" dirty="0">
                    <a:solidFill>
                      <a:prstClr val="black"/>
                    </a:solidFill>
                    <a:latin typeface="Calibri" panose="020F0502020204030204"/>
                  </a:rPr>
                  <a:t>Необходимо: построить алгоритм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ru-RU" sz="2400" b="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sz="2400" b="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b="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400" b="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alibri" panose="020F0502020204030204"/>
                  </a:rPr>
                  <a:t>.</a:t>
                </a:r>
              </a:p>
              <a:p>
                <a:pPr defTabSz="685800" latinLnBrk="0"/>
                <a:endParaRPr lang="en-US" sz="24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 defTabSz="685800" latinLnBrk="0"/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⨀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alibri" panose="020F0502020204030204"/>
                  </a:rPr>
                  <a:t> - </a:t>
                </a:r>
                <a:r>
                  <a:rPr lang="ru-RU" sz="2400" dirty="0">
                    <a:solidFill>
                      <a:prstClr val="black"/>
                    </a:solidFill>
                    <a:latin typeface="Calibri" panose="020F0502020204030204"/>
                  </a:rPr>
                  <a:t>полученное изображение без фона.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8EE75D32-5055-42BB-914E-5770EDFBB3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687" y="987574"/>
                <a:ext cx="7921664" cy="3046988"/>
              </a:xfrm>
              <a:prstGeom prst="rect">
                <a:avLst/>
              </a:prstGeom>
              <a:blipFill>
                <a:blip r:embed="rId3" cstate="print"/>
                <a:stretch>
                  <a:fillRect l="-1154" t="-1600" b="-36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xmlns="" val="8818101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xmlns="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1D1135F-4413-4DB6-976A-01A0EA0390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8793" y="699543"/>
                <a:ext cx="8866413" cy="444395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RU" dirty="0"/>
                  <a:t>1) инициализировать первый и второй моменты: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ru-RU" dirty="0"/>
                  <a:t>;</a:t>
                </a:r>
              </a:p>
              <a:p>
                <a:pPr marL="0" indent="0">
                  <a:buNone/>
                </a:pPr>
                <a:r>
                  <a:rPr lang="ru-RU" dirty="0"/>
                  <a:t>2) вычислить первый и второй моменты: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ru-RU" i="1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ru-RU">
                              <a:latin typeface="Cambria Math" panose="02040503050406030204" pitchFamily="18" charset="0"/>
                            </a:rPr>
                            <m:t>∇</m:t>
                          </m:r>
                          <m:sSub>
                            <m:sSub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dirty="0"/>
              </a:p>
              <a:p>
                <a:pPr marL="0" indent="0">
                  <a:lnSpc>
                    <a:spcPct val="100000"/>
                  </a:lnSpc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ru-RU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ru-RU" i="1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ru-RU">
                                  <a:latin typeface="Cambria Math" panose="02040503050406030204" pitchFamily="18" charset="0"/>
                                </a:rPr>
                                <m:t>∇</m:t>
                              </m:r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  <m:sup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ru-RU" b="0" i="1" smtClean="0">
                        <a:latin typeface="Cambria Math" panose="02040503050406030204" pitchFamily="18" charset="0"/>
                      </a:rPr>
                      <m:t>где 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ru-RU"/>
                      <m:t>– параметр</m:t>
                    </m:r>
                    <m:r>
                      <m:rPr>
                        <m:nor/>
                      </m:rPr>
                      <a:rPr lang="ru-RU" b="0" i="0" smtClean="0"/>
                      <m:t>ы</m:t>
                    </m:r>
                    <m:r>
                      <m:rPr>
                        <m:nor/>
                      </m:rPr>
                      <a:rPr lang="ru-RU"/>
                      <m:t> сглаживания, 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i="1">
                        <a:latin typeface="Cambria Math" panose="02040503050406030204" pitchFamily="18" charset="0"/>
                      </a:rPr>
                      <m:t>𝜖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[0,1)</m:t>
                    </m:r>
                  </m:oMath>
                </a14:m>
                <a:r>
                  <a:rPr lang="ru-RU" dirty="0"/>
                  <a:t>;</a:t>
                </a:r>
              </a:p>
              <a:p>
                <a:pPr marL="0" indent="0">
                  <a:buNone/>
                </a:pPr>
                <a:r>
                  <a:rPr lang="ru-RU" dirty="0"/>
                  <a:t>3) вычислить коррекцию смещения моментов: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acc>
                    <m:r>
                      <a:rPr lang="ru-RU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num>
                      <m:den>
                        <m:r>
                          <a:rPr lang="ru-RU" i="1">
                            <a:latin typeface="Cambria Math" panose="02040503050406030204" pitchFamily="18" charset="0"/>
                          </a:rPr>
                          <m:t>1−</m:t>
                        </m:r>
                        <m:sSubSup>
                          <m:sSubSup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</m:den>
                    </m:f>
                  </m:oMath>
                </a14:m>
                <a:r>
                  <a:rPr lang="ru-RU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acc>
                    <m:r>
                      <a:rPr lang="ru-RU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num>
                      <m:den>
                        <m:r>
                          <a:rPr lang="ru-RU" i="1">
                            <a:latin typeface="Cambria Math" panose="02040503050406030204" pitchFamily="18" charset="0"/>
                          </a:rPr>
                          <m:t>1−</m:t>
                        </m:r>
                        <m:sSubSup>
                          <m:sSubSup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ru-RU" dirty="0"/>
              </a:p>
              <a:p>
                <a:pPr marL="0" indent="0">
                  <a:buNone/>
                </a:pPr>
                <a:r>
                  <a:rPr lang="ru-RU" dirty="0"/>
                  <a:t>4) вычислить изменение параметров: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ru-RU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ru-RU" i="1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i="1">
                            <a:latin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d>
                              <m:d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ru-RU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ru-RU" i="1"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ru-RU" i="1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</m:e>
                                </m:acc>
                              </m:e>
                            </m:d>
                          </m:e>
                        </m:rad>
                        <m:r>
                          <a:rPr lang="ru-RU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ru-RU" i="1">
                            <a:latin typeface="Cambria Math" panose="02040503050406030204" pitchFamily="18" charset="0"/>
                          </a:rPr>
                          <m:t>𝜀</m:t>
                        </m:r>
                      </m:den>
                    </m:f>
                    <m:acc>
                      <m:accPr>
                        <m:chr m:val="̂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acc>
                  </m:oMath>
                </a14:m>
                <a:r>
                  <a:rPr lang="ru-RU" dirty="0"/>
                  <a:t>.</a:t>
                </a: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21D1135F-4413-4DB6-976A-01A0EA0390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8793" y="699543"/>
                <a:ext cx="8866413" cy="4443958"/>
              </a:xfrm>
              <a:blipFill>
                <a:blip r:embed="rId3" cstate="print"/>
                <a:stretch>
                  <a:fillRect l="-825" t="-150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2D7359DF-A9E6-4DF8-85AB-D0E5D92101CB}"/>
              </a:ext>
            </a:extLst>
          </p:cNvPr>
          <p:cNvSpPr txBox="1">
            <a:spLocks/>
          </p:cNvSpPr>
          <p:nvPr/>
        </p:nvSpPr>
        <p:spPr>
          <a:xfrm>
            <a:off x="628650" y="-15061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</a:t>
            </a:r>
            <a:r>
              <a:rPr lang="en-US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33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64900CC-D084-4DED-8B5A-0CCA30FB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22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921991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xmlns="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1D1135F-4413-4DB6-976A-01A0EA0390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8793" y="699543"/>
                <a:ext cx="8866413" cy="4443958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ru-RU" dirty="0"/>
                  <a:t>Вход: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sup>
                    </m:sSup>
                  </m:oMath>
                </a14:m>
                <a:r>
                  <a:rPr lang="ru-RU" dirty="0"/>
                  <a:t>, параметры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0" indent="0">
                  <a:buNone/>
                </a:pPr>
                <a:r>
                  <a:rPr lang="ru-RU" dirty="0"/>
                  <a:t>Выход: веса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𝑗h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h𝑚</m:t>
                        </m:r>
                      </m:sub>
                    </m:sSub>
                  </m:oMath>
                </a14:m>
                <a:r>
                  <a:rPr lang="ru-RU" dirty="0"/>
                  <a:t>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ru-RU" b="1" dirty="0"/>
                  <a:t>Алгоритм обратного распространения ошибки</a:t>
                </a:r>
                <a:r>
                  <a:rPr lang="ru-RU" dirty="0"/>
                  <a:t>:</a:t>
                </a:r>
              </a:p>
              <a:p>
                <a:pPr marL="282575" indent="-282575">
                  <a:buAutoNum type="arabicParenR"/>
                </a:pPr>
                <a:r>
                  <a:rPr lang="ru-RU" dirty="0"/>
                  <a:t>инициализировать веса и оценку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ru-RU" dirty="0"/>
                  <a:t>;</a:t>
                </a:r>
              </a:p>
              <a:p>
                <a:pPr marL="282575" indent="-282575">
                  <a:buAutoNum type="arabicParenR"/>
                </a:pPr>
                <a:r>
                  <a:rPr lang="ru-RU" dirty="0"/>
                  <a:t>повторять 3–9 до стабилизации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endParaRPr lang="en-US" dirty="0"/>
              </a:p>
              <a:p>
                <a:pPr marL="282575" indent="-282575">
                  <a:buAutoNum type="arabicParenR"/>
                </a:pPr>
                <a:r>
                  <a:rPr lang="ru-RU" dirty="0"/>
                  <a:t>выбрать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ru-RU" dirty="0"/>
                  <a:t>, выполнить прямой ход (п. 4–6);</a:t>
                </a:r>
              </a:p>
              <a:p>
                <a:pPr marL="282575" indent="-282575">
                  <a:buAutoNum type="arabicParenR"/>
                </a:pPr>
                <a:r>
                  <a:rPr lang="ru-RU" dirty="0"/>
                  <a:t>вычислить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ru-RU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  <m:r>
                      <a:rPr lang="ru-RU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limLoc m:val="undOvr"/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𝑗h</m:t>
                                </m:r>
                              </m:sub>
                            </m:sSub>
                            <m:sSubSup>
                              <m:sSubSup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p>
                            </m:sSubSup>
                          </m:e>
                        </m:nary>
                      </m:e>
                    </m:d>
                    <m:r>
                      <a:rPr lang="ru-RU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=1,…,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ru-RU" dirty="0"/>
                  <a:t> и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dirty="0"/>
                  <a:t>;</a:t>
                </a:r>
              </a:p>
              <a:p>
                <a:pPr marL="282575" indent="-282575">
                  <a:buAutoNum type="arabicParenR"/>
                </a:pPr>
                <a:r>
                  <a:rPr lang="ru-RU" dirty="0"/>
                  <a:t>вычислить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ru-RU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limLoc m:val="undOvr"/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h</m:t>
                            </m:r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sup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sSubSup>
                              <m:sSubSup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sup>
                            </m:sSubSup>
                          </m:e>
                        </m:nary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=1,…,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</a:t>
                </a:r>
                <a:r>
                  <a:rPr lang="ru-RU" dirty="0"/>
                  <a:t> и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ru-RU" dirty="0"/>
                  <a:t>;</a:t>
                </a:r>
              </a:p>
              <a:p>
                <a:pPr marL="282575" indent="-282575">
                  <a:buAutoNum type="arabicParenR"/>
                </a:pPr>
                <a:r>
                  <a:rPr lang="ru-RU" dirty="0"/>
                  <a:t>вычислить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=1,…,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</a:t>
                </a:r>
                <a:r>
                  <a:rPr lang="ru-RU" dirty="0"/>
                  <a:t>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u-RU" dirty="0"/>
                  <a:t>;</a:t>
                </a:r>
              </a:p>
              <a:p>
                <a:pPr marL="282575" indent="-282575">
                  <a:buAutoNum type="arabicParenR"/>
                </a:pPr>
                <a:r>
                  <a:rPr lang="ru-RU" dirty="0"/>
                  <a:t>произвести обратный ход (п. 7–9).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  <m:e>
                        <m:sSubSup>
                          <m:sSubSup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bSup>
                        <m:sSubSup>
                          <m:sSubSup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h𝑚</m:t>
                            </m:r>
                          </m:sub>
                        </m:sSub>
                      </m:e>
                    </m:nary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=1,…,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dirty="0"/>
                  <a:t>;</a:t>
                </a:r>
              </a:p>
              <a:p>
                <a:pPr marL="282575" indent="-282575">
                  <a:buAutoNum type="arabicParenR"/>
                </a:pPr>
                <a:r>
                  <a:rPr lang="ru-RU" dirty="0"/>
                  <a:t>выполнить градиентный шаг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h𝑚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h𝑚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𝜂</m:t>
                    </m:r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=0,…,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=1,…,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ru-RU" dirty="0"/>
                  <a:t> 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𝑗h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𝑗h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𝜂</m:t>
                    </m:r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sSubSup>
                      <m:sSubSup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=0,…,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=1,…,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ru-RU" dirty="0"/>
                  <a:t>;</a:t>
                </a:r>
              </a:p>
              <a:p>
                <a:pPr marL="282575" indent="-282575">
                  <a:buAutoNum type="arabicParenR"/>
                </a:pPr>
                <a:r>
                  <a:rPr lang="ru-RU" dirty="0"/>
                  <a:t>оценить функционал </a:t>
                </a: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ru-RU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u-RU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ru-RU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ru-RU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ru-RU" dirty="0"/>
                  <a:t>.</a:t>
                </a:r>
                <a:endParaRPr lang="en-US" dirty="0"/>
              </a:p>
              <a:p>
                <a:pPr marL="457200" indent="-457200">
                  <a:buAutoNum type="arabicParenR"/>
                </a:pPr>
                <a:endParaRPr lang="ru-RU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21D1135F-4413-4DB6-976A-01A0EA0390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8793" y="699543"/>
                <a:ext cx="8866413" cy="4443958"/>
              </a:xfrm>
              <a:blipFill>
                <a:blip r:embed="rId3" cstate="print"/>
                <a:stretch>
                  <a:fillRect l="-619" t="-2332" b="-1166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2D7359DF-A9E6-4DF8-85AB-D0E5D92101CB}"/>
              </a:ext>
            </a:extLst>
          </p:cNvPr>
          <p:cNvSpPr txBox="1">
            <a:spLocks/>
          </p:cNvSpPr>
          <p:nvPr/>
        </p:nvSpPr>
        <p:spPr>
          <a:xfrm>
            <a:off x="628650" y="-15061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обучения</a:t>
            </a:r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64900CC-D084-4DED-8B5A-0CCA30FB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23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80183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3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EBFA93A8-ACA5-437A-BE72-DC840E908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7664" y="0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Удаление фона на изображении как задача бинарной сегментации изображения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08EDC63-C7DB-4BCD-921C-A89B08E6AC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09883" y="1166011"/>
            <a:ext cx="2548649" cy="329744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CF43A65D-98E9-4EE1-A711-64020F0B35A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55776" y="1166012"/>
            <a:ext cx="2548649" cy="3297443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22CEC254-9091-4DA0-B760-589A779958BA}"/>
              </a:ext>
            </a:extLst>
          </p:cNvPr>
          <p:cNvSpPr/>
          <p:nvPr/>
        </p:nvSpPr>
        <p:spPr>
          <a:xfrm>
            <a:off x="2746224" y="4463454"/>
            <a:ext cx="4921860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1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Пример построенной маски для изображения</a:t>
            </a:r>
          </a:p>
        </p:txBody>
      </p:sp>
    </p:spTree>
    <p:extLst>
      <p:ext uri="{BB962C8B-B14F-4D97-AF65-F5344CB8AC3E}">
        <p14:creationId xmlns:p14="http://schemas.microsoft.com/office/powerpoint/2010/main" xmlns="" val="2972071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2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4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xmlns="" id="{D99286FD-5B07-4E80-AEC0-D8C3CF061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385" y="1011408"/>
            <a:ext cx="7886700" cy="326350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b="1" dirty="0"/>
              <a:t>Подходы</a:t>
            </a:r>
            <a:r>
              <a:rPr lang="ru-RU" dirty="0"/>
              <a:t>: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dirty="0"/>
              <a:t> методы кластеризации;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dirty="0"/>
              <a:t> методы наращивания областей;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dirty="0"/>
              <a:t> водораздельный метод;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dirty="0"/>
              <a:t> обнаружение контуров;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dirty="0"/>
              <a:t> метод </a:t>
            </a:r>
            <a:r>
              <a:rPr lang="en-US" dirty="0"/>
              <a:t>FloodFill;</a:t>
            </a:r>
            <a:endParaRPr lang="ru-RU" dirty="0"/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dirty="0"/>
              <a:t> алгоритм </a:t>
            </a:r>
            <a:r>
              <a:rPr lang="en-US" dirty="0"/>
              <a:t>GrabCut;</a:t>
            </a:r>
            <a:endParaRPr lang="ru-RU" dirty="0"/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dirty="0"/>
              <a:t> </a:t>
            </a:r>
            <a:r>
              <a:rPr lang="ru-RU" dirty="0" err="1"/>
              <a:t>суперпикселизация</a:t>
            </a:r>
            <a:r>
              <a:rPr lang="ru-RU" dirty="0"/>
              <a:t> и т. д.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628650" y="-162500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Классические подходы к сегментации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A48CBA5B-0424-4C84-A5EE-A9D61ADDC4EE}"/>
              </a:ext>
            </a:extLst>
          </p:cNvPr>
          <p:cNvSpPr/>
          <p:nvPr/>
        </p:nvSpPr>
        <p:spPr>
          <a:xfrm>
            <a:off x="4319049" y="3813271"/>
            <a:ext cx="4497257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2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Пример работы водораздельного метода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AF909462-7AD9-44DD-8C38-D326B14D80AA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418695" y="1011408"/>
            <a:ext cx="4258276" cy="280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7831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l="-3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5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xmlns="" id="{D99286FD-5B07-4E80-AEC0-D8C3CF061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496" y="1159996"/>
            <a:ext cx="7886700" cy="3263504"/>
          </a:xfrm>
        </p:spPr>
        <p:txBody>
          <a:bodyPr/>
          <a:lstStyle/>
          <a:p>
            <a:pPr marL="0" indent="0" algn="just">
              <a:buNone/>
            </a:pPr>
            <a:r>
              <a:rPr lang="ru-RU" b="1" dirty="0"/>
              <a:t>Подходы</a:t>
            </a:r>
            <a:r>
              <a:rPr lang="ru-RU" dirty="0"/>
              <a:t>: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dirty="0"/>
              <a:t> нейронная сеть </a:t>
            </a:r>
            <a:r>
              <a:rPr lang="en-US" dirty="0"/>
              <a:t>FCN</a:t>
            </a:r>
            <a:r>
              <a:rPr lang="ru-RU" dirty="0"/>
              <a:t>;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en-US" dirty="0"/>
              <a:t> </a:t>
            </a:r>
            <a:r>
              <a:rPr lang="ru-RU" dirty="0"/>
              <a:t>нейронная сеть </a:t>
            </a:r>
            <a:r>
              <a:rPr lang="en-US" dirty="0"/>
              <a:t>SegNet</a:t>
            </a:r>
            <a:r>
              <a:rPr lang="ru-RU" dirty="0"/>
              <a:t>;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dirty="0"/>
              <a:t> нейронная сеть </a:t>
            </a:r>
            <a:r>
              <a:rPr lang="en-US" dirty="0"/>
              <a:t>U-Net</a:t>
            </a:r>
            <a:r>
              <a:rPr lang="ru-RU" dirty="0"/>
              <a:t>;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dirty="0"/>
              <a:t> нейронная сеть </a:t>
            </a:r>
            <a:r>
              <a:rPr lang="en-US" dirty="0"/>
              <a:t>FPN</a:t>
            </a:r>
            <a:r>
              <a:rPr lang="ru-RU" dirty="0"/>
              <a:t>;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dirty="0"/>
              <a:t> нейронная сеть</a:t>
            </a:r>
            <a:r>
              <a:rPr lang="en-US" dirty="0"/>
              <a:t> Mask R-CNN </a:t>
            </a:r>
            <a:r>
              <a:rPr lang="ru-RU" dirty="0"/>
              <a:t>и т. д.</a:t>
            </a:r>
          </a:p>
          <a:p>
            <a:pPr marL="0" indent="0" algn="just"/>
            <a:endParaRPr lang="en-US" dirty="0"/>
          </a:p>
          <a:p>
            <a:pPr marL="0" indent="0" algn="just"/>
            <a:endParaRPr lang="ru-RU" dirty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628650" y="-131391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Нейросетевые подходы к сегментации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3F244EFC-5CF0-4878-9E55-3A3D2F4CE59C}"/>
              </a:ext>
            </a:extLst>
          </p:cNvPr>
          <p:cNvSpPr/>
          <p:nvPr/>
        </p:nvSpPr>
        <p:spPr>
          <a:xfrm>
            <a:off x="4608667" y="3180990"/>
            <a:ext cx="4431470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3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Пример работы нейронной сети </a:t>
            </a:r>
            <a:r>
              <a:rPr lang="en-US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SegNet</a:t>
            </a:r>
            <a:endParaRPr lang="ru-RU" sz="15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94E488C9-64F5-4C61-B060-ADB16D70F3F4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655821" y="1159996"/>
            <a:ext cx="4341410" cy="202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62228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5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6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813251" y="-141519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en-US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U-Net. </a:t>
            </a:r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28AD70E-9CF1-4101-AD62-6CC5EB8E1598}"/>
                  </a:ext>
                </a:extLst>
              </p:cNvPr>
              <p:cNvSpPr txBox="1"/>
              <p:nvPr/>
            </p:nvSpPr>
            <p:spPr>
              <a:xfrm flipH="1">
                <a:off x="6078667" y="583683"/>
                <a:ext cx="3245441" cy="29390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>
                  <a:lnSpc>
                    <a:spcPct val="150000"/>
                  </a:lnSpc>
                </a:pPr>
                <a:r>
                  <a:rPr lang="en-US" dirty="0">
                    <a:solidFill>
                      <a:prstClr val="black"/>
                    </a:solidFill>
                    <a:latin typeface="Calibri" panose="020F0502020204030204"/>
                  </a:rPr>
                  <a:t>U-Net</a:t>
                </a:r>
                <a:r>
                  <a:rPr lang="ru-RU" dirty="0">
                    <a:solidFill>
                      <a:prstClr val="black"/>
                    </a:solidFill>
                    <a:latin typeface="Calibri" panose="020F0502020204030204"/>
                  </a:rPr>
                  <a:t>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err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i="1" dirty="0" err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dirty="0" err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i="1" dirty="0" err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dirty="0" err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</m:oMath>
                </a14:m>
                <a:r>
                  <a:rPr lang="ru-RU" dirty="0">
                    <a:solidFill>
                      <a:prstClr val="black"/>
                    </a:solidFill>
                    <a:latin typeface="Calibri" panose="020F0502020204030204"/>
                  </a:rPr>
                  <a:t>.</a:t>
                </a:r>
              </a:p>
              <a:p>
                <a:pPr defTabSz="685800" latinLnBrk="0">
                  <a:lnSpc>
                    <a:spcPct val="150000"/>
                  </a:lnSpc>
                </a:pPr>
                <a:endParaRPr lang="ru-RU" dirty="0">
                  <a:solidFill>
                    <a:prstClr val="black"/>
                  </a:solidFill>
                  <a:latin typeface="Cambria Math" panose="02040503050406030204" pitchFamily="18" charset="0"/>
                </a:endParaRPr>
              </a:p>
              <a:p>
                <a:pPr defTabSz="685800" latinLnBrk="0">
                  <a:lnSpc>
                    <a:spcPct val="150000"/>
                  </a:lnSpc>
                </a:pPr>
                <a:endParaRPr lang="ru-RU" i="1" dirty="0">
                  <a:solidFill>
                    <a:prstClr val="black"/>
                  </a:solidFill>
                  <a:latin typeface="Cambria Math" panose="02040503050406030204" pitchFamily="18" charset="0"/>
                </a:endParaRPr>
              </a:p>
              <a:p>
                <a:pPr defTabSz="685800" latinLnBrk="0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ambria Math" panose="02040503050406030204" pitchFamily="18" charset="0"/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 </a:t>
                </a:r>
                <a:r>
                  <a:rPr lang="ru-RU" sz="1725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множество нейронов;</a:t>
                </a:r>
                <a:endParaRPr lang="ru-RU" sz="1725" i="1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defTabSz="685800" latinLnBrk="0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e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𝜖</m:t>
                        </m:r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ru-RU" dirty="0">
                    <a:solidFill>
                      <a:prstClr val="black"/>
                    </a:solidFill>
                    <a:latin typeface="Calibri" panose="020F0502020204030204"/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</a:t>
                </a:r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1725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множество связей;</a:t>
                </a:r>
              </a:p>
              <a:p>
                <a:pPr defTabSz="685800" latinLnBrk="0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ru-RU" dirty="0">
                    <a:solidFill>
                      <a:prstClr val="black"/>
                    </a:solidFill>
                    <a:latin typeface="Calibri" panose="020F0502020204030204"/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</a:t>
                </a:r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1725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весовая функция.</m:t>
                    </m:r>
                  </m:oMath>
                </a14:m>
                <a:endParaRPr lang="ru-RU" sz="1725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428AD70E-9CF1-4101-AD62-6CC5EB8E15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6078667" y="583683"/>
                <a:ext cx="3245441" cy="2939074"/>
              </a:xfrm>
              <a:prstGeom prst="rect">
                <a:avLst/>
              </a:prstGeom>
              <a:blipFill>
                <a:blip r:embed="rId3" cstate="print"/>
                <a:stretch>
                  <a:fillRect l="-1501" b="-228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1CEAFDC4-40C9-43EC-BE08-67EB4919B171}"/>
              </a:ext>
            </a:extLst>
          </p:cNvPr>
          <p:cNvSpPr/>
          <p:nvPr/>
        </p:nvSpPr>
        <p:spPr>
          <a:xfrm>
            <a:off x="1026274" y="4379034"/>
            <a:ext cx="4122732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4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Архитектура нейронной сети </a:t>
            </a:r>
            <a:r>
              <a:rPr lang="en-US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U-Net</a:t>
            </a:r>
            <a:endParaRPr lang="ru-RU" sz="15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FF5A189-DB4E-4075-9A3F-0BAFBEBD4288}"/>
              </a:ext>
            </a:extLst>
          </p:cNvPr>
          <p:cNvSpPr txBox="1"/>
          <p:nvPr/>
        </p:nvSpPr>
        <p:spPr>
          <a:xfrm>
            <a:off x="8745216" y="667987"/>
            <a:ext cx="601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0"/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  <a:endParaRPr lang="ru-RU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042AC1D8-B6EC-47DE-8488-D8994565D0B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/>
          <a:srcRect l="414" b="3223"/>
          <a:stretch/>
        </p:blipFill>
        <p:spPr>
          <a:xfrm>
            <a:off x="63704" y="764466"/>
            <a:ext cx="6014963" cy="361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66610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5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7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799522" y="-111756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en-US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FPN. </a:t>
            </a:r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D3910C76-68C5-4267-9BDC-D04BB7B78392}"/>
              </a:ext>
            </a:extLst>
          </p:cNvPr>
          <p:cNvSpPr/>
          <p:nvPr/>
        </p:nvSpPr>
        <p:spPr>
          <a:xfrm>
            <a:off x="1098099" y="4402111"/>
            <a:ext cx="3996094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5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Архитектура нейронной сети </a:t>
            </a:r>
            <a:r>
              <a:rPr lang="en-US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FPN</a:t>
            </a:r>
            <a:endParaRPr lang="ru-RU" sz="15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87CD7FF-6F8B-4646-8634-37ADB800F848}"/>
                  </a:ext>
                </a:extLst>
              </p:cNvPr>
              <p:cNvSpPr txBox="1"/>
              <p:nvPr/>
            </p:nvSpPr>
            <p:spPr>
              <a:xfrm flipH="1">
                <a:off x="6152895" y="509481"/>
                <a:ext cx="3245441" cy="38856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>
                  <a:lnSpc>
                    <a:spcPct val="150000"/>
                  </a:lnSpc>
                </a:pPr>
                <a:r>
                  <a:rPr lang="en-US" dirty="0">
                    <a:solidFill>
                      <a:prstClr val="black"/>
                    </a:solidFill>
                    <a:latin typeface="Calibri" panose="020F0502020204030204"/>
                  </a:rPr>
                  <a:t>FPN</a:t>
                </a:r>
                <a:r>
                  <a:rPr lang="ru-RU" dirty="0">
                    <a:solidFill>
                      <a:prstClr val="black"/>
                    </a:solidFill>
                    <a:latin typeface="Calibri" panose="020F0502020204030204"/>
                  </a:rPr>
                  <a:t>:</a:t>
                </a:r>
                <a:r>
                  <a:rPr lang="en-US" dirty="0">
                    <a:solidFill>
                      <a:prstClr val="black"/>
                    </a:solidFill>
                    <a:latin typeface="Calibri" panose="020F0502020204030204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err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i="1" dirty="0" err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dirty="0" err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i="1" dirty="0" err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dirty="0" err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</m:oMath>
                </a14:m>
                <a:r>
                  <a:rPr lang="ru-RU" dirty="0">
                    <a:solidFill>
                      <a:prstClr val="black"/>
                    </a:solidFill>
                    <a:latin typeface="Calibri" panose="020F0502020204030204"/>
                  </a:rPr>
                  <a:t>.</a:t>
                </a:r>
              </a:p>
              <a:p>
                <a:pPr defTabSz="685800" latinLnBrk="0">
                  <a:lnSpc>
                    <a:spcPct val="150000"/>
                  </a:lnSpc>
                </a:pPr>
                <a:endParaRPr lang="ru-RU" dirty="0">
                  <a:solidFill>
                    <a:prstClr val="black"/>
                  </a:solidFill>
                  <a:latin typeface="Cambria Math" panose="02040503050406030204" pitchFamily="18" charset="0"/>
                </a:endParaRPr>
              </a:p>
              <a:p>
                <a:pPr defTabSz="685800" latinLnBrk="0">
                  <a:lnSpc>
                    <a:spcPct val="150000"/>
                  </a:lnSpc>
                </a:pPr>
                <a:endParaRPr lang="ru-RU" i="1" dirty="0">
                  <a:solidFill>
                    <a:prstClr val="black"/>
                  </a:solidFill>
                  <a:latin typeface="Cambria Math" panose="02040503050406030204" pitchFamily="18" charset="0"/>
                </a:endParaRPr>
              </a:p>
              <a:p>
                <a:pPr defTabSz="685800" latinLnBrk="0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ambria Math" panose="02040503050406030204" pitchFamily="18" charset="0"/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 </a:t>
                </a:r>
                <a:r>
                  <a:rPr lang="ru-RU" sz="165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множество нейронов;</a:t>
                </a:r>
                <a:endParaRPr lang="ru-RU" sz="1650" i="1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defTabSz="685800" latinLnBrk="0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e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𝜖</m:t>
                        </m:r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ru-RU" dirty="0">
                    <a:solidFill>
                      <a:prstClr val="black"/>
                    </a:solidFill>
                    <a:latin typeface="Calibri" panose="020F0502020204030204"/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</a:t>
                </a:r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165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множество связей;</a:t>
                </a:r>
              </a:p>
              <a:p>
                <a:pPr defTabSz="685800" latinLnBrk="0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ru-RU" dirty="0">
                    <a:solidFill>
                      <a:prstClr val="black"/>
                    </a:solidFill>
                    <a:latin typeface="Calibri" panose="020F0502020204030204"/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</a:t>
                </a:r>
                <a:r>
                  <a:rPr lang="ru-RU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165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весовая функция.</a:t>
                </a:r>
              </a:p>
              <a:p>
                <a:pPr defTabSz="685800" latinLnBrk="0">
                  <a:lnSpc>
                    <a:spcPct val="150000"/>
                  </a:lnSpc>
                </a:pPr>
                <a:r>
                  <a:rPr lang="ru-RU" sz="2100" dirty="0">
                    <a:solidFill>
                      <a:prstClr val="black"/>
                    </a:solidFill>
                    <a:latin typeface="Calibri" panose="020F0502020204030204"/>
                  </a:rPr>
                  <a:t>       </a:t>
                </a:r>
              </a:p>
              <a:p>
                <a:pPr defTabSz="685800" latinLnBrk="0">
                  <a:lnSpc>
                    <a:spcPct val="150000"/>
                  </a:lnSpc>
                </a:pPr>
                <a:endParaRPr lang="ru-RU" sz="21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487CD7FF-6F8B-4646-8634-37ADB800F8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6152895" y="509481"/>
                <a:ext cx="3245441" cy="3885615"/>
              </a:xfrm>
              <a:prstGeom prst="rect">
                <a:avLst/>
              </a:prstGeom>
              <a:blipFill>
                <a:blip r:embed="rId4" cstate="print"/>
                <a:stretch>
                  <a:fillRect l="-15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E9C35FEE-71D6-4447-AC4C-D71D413A2707}"/>
              </a:ext>
            </a:extLst>
          </p:cNvPr>
          <p:cNvSpPr txBox="1"/>
          <p:nvPr/>
        </p:nvSpPr>
        <p:spPr>
          <a:xfrm>
            <a:off x="8748464" y="563738"/>
            <a:ext cx="601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0"/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  <a:endParaRPr lang="ru-RU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76AC5141-FB5A-4526-9171-9C196DC91DE7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7408" y="744434"/>
            <a:ext cx="6065570" cy="365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62504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345A24E-7C51-480E-ACA4-16216EDA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8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898652A-4EA6-4EC9-A525-C3BAC1996CEB}"/>
              </a:ext>
            </a:extLst>
          </p:cNvPr>
          <p:cNvSpPr txBox="1">
            <a:spLocks/>
          </p:cNvSpPr>
          <p:nvPr/>
        </p:nvSpPr>
        <p:spPr>
          <a:xfrm>
            <a:off x="628650" y="-129012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Функции потерь</a:t>
            </a: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C7BDD37-1C47-4149-941D-6D8FB1B9B9B8}"/>
                  </a:ext>
                </a:extLst>
              </p:cNvPr>
              <p:cNvSpPr txBox="1"/>
              <p:nvPr/>
            </p:nvSpPr>
            <p:spPr>
              <a:xfrm>
                <a:off x="286779" y="925883"/>
                <a:ext cx="488338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/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alibri" panose="020F0502020204030204"/>
                  </a:rPr>
                  <a:t>.</a:t>
                </a:r>
                <a:endParaRPr lang="ru-RU" sz="24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8C7BDD37-1C47-4149-941D-6D8FB1B9B9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779" y="925883"/>
                <a:ext cx="4883381" cy="461665"/>
              </a:xfrm>
              <a:prstGeom prst="rect">
                <a:avLst/>
              </a:prstGeom>
              <a:blipFill>
                <a:blip r:embed="rId3" cstate="print"/>
                <a:stretch>
                  <a:fillRect l="-250" t="-10526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5F05DEA-1125-473D-A23B-04711FA3EE0B}"/>
                  </a:ext>
                </a:extLst>
              </p:cNvPr>
              <p:cNvSpPr txBox="1"/>
              <p:nvPr/>
            </p:nvSpPr>
            <p:spPr>
              <a:xfrm>
                <a:off x="-606218" y="1425186"/>
                <a:ext cx="9396663" cy="11726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</m:d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log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e>
                              </m:func>
                              <m: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log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1−</m:t>
                                      </m:r>
                                      <m:sSubSup>
                                        <m:sSubSupPr>
                                          <m:ctrlPr>
                                            <a:rPr lang="en-US" sz="2400" i="1">
                                              <a:solidFill>
                                                <a:prstClr val="black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prstClr val="black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prstClr val="black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>
                                          <m:r>
                                            <a:rPr lang="en-US" sz="2400" i="1">
                                              <a:solidFill>
                                                <a:prstClr val="black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ru-RU" sz="24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65F05DEA-1125-473D-A23B-04711FA3EE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06218" y="1425186"/>
                <a:ext cx="9396663" cy="1172629"/>
              </a:xfrm>
              <a:prstGeom prst="rect">
                <a:avLst/>
              </a:prstGeom>
              <a:blipFill>
                <a:blip r:embed="rId4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BC88DAE-D245-4DF6-8DB5-4D69A42F56D2}"/>
                  </a:ext>
                </a:extLst>
              </p:cNvPr>
              <p:cNvSpPr txBox="1"/>
              <p:nvPr/>
            </p:nvSpPr>
            <p:spPr>
              <a:xfrm>
                <a:off x="1" y="2789380"/>
                <a:ext cx="4214553" cy="8572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∩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sz="24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</m:den>
                      </m:f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ru-RU" sz="24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DBC88DAE-D245-4DF6-8DB5-4D69A42F56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" y="2789380"/>
                <a:ext cx="4214553" cy="857222"/>
              </a:xfrm>
              <a:prstGeom prst="rect">
                <a:avLst/>
              </a:prstGeom>
              <a:blipFill>
                <a:blip r:embed="rId5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C54805E-1EC1-4FEA-816E-B0E6EBD58208}"/>
              </a:ext>
            </a:extLst>
          </p:cNvPr>
          <p:cNvSpPr txBox="1"/>
          <p:nvPr/>
        </p:nvSpPr>
        <p:spPr>
          <a:xfrm>
            <a:off x="8567888" y="869473"/>
            <a:ext cx="6013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0"/>
            <a:r>
              <a:rPr lang="en-US" sz="27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  <a:endParaRPr lang="ru-RU" sz="27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AC67A382-F399-46D8-B00F-3A2F11897F2E}"/>
              </a:ext>
            </a:extLst>
          </p:cNvPr>
          <p:cNvSpPr txBox="1"/>
          <p:nvPr/>
        </p:nvSpPr>
        <p:spPr>
          <a:xfrm>
            <a:off x="8573158" y="1742063"/>
            <a:ext cx="6013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0"/>
            <a:r>
              <a:rPr lang="en-US" sz="27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(4)</a:t>
            </a:r>
            <a:endParaRPr lang="ru-RU" sz="27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49C440C-5F2D-481B-9484-9068CD41D4B1}"/>
              </a:ext>
            </a:extLst>
          </p:cNvPr>
          <p:cNvSpPr txBox="1"/>
          <p:nvPr/>
        </p:nvSpPr>
        <p:spPr>
          <a:xfrm>
            <a:off x="8565985" y="2894797"/>
            <a:ext cx="6013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0"/>
            <a:r>
              <a:rPr lang="en-US" sz="27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(5)</a:t>
            </a:r>
            <a:endParaRPr lang="ru-RU" sz="27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D7FB58F-420D-414A-8BEA-03443F9AD9BA}"/>
                  </a:ext>
                </a:extLst>
              </p:cNvPr>
              <p:cNvSpPr txBox="1"/>
              <p:nvPr/>
            </p:nvSpPr>
            <p:spPr>
              <a:xfrm>
                <a:off x="279343" y="3838102"/>
                <a:ext cx="9120966" cy="10986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 latinLnBrk="0"/>
                <a14:m>
                  <m:oMath xmlns:m="http://schemas.openxmlformats.org/officeDocument/2006/math">
                    <m:r>
                      <a:rPr lang="en-US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sz="2100" i="1" dirty="0">
                    <a:solidFill>
                      <a:prstClr val="black"/>
                    </a:solidFill>
                    <a:latin typeface="Cambria Math" panose="02040503050406030204" pitchFamily="18" charset="0"/>
                  </a:rPr>
                  <a:t> </a:t>
                </a:r>
                <a:r>
                  <a:rPr lang="en-US" sz="210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</a:t>
                </a:r>
                <a:r>
                  <a:rPr lang="ru-RU" sz="210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число пикселей в изображении;</a:t>
                </a:r>
                <a:endParaRPr lang="ru-RU" sz="2100" i="1" dirty="0">
                  <a:solidFill>
                    <a:prstClr val="black"/>
                  </a:solidFill>
                  <a:latin typeface="Cambria Math" panose="02040503050406030204" pitchFamily="18" charset="0"/>
                </a:endParaRPr>
              </a:p>
              <a:p>
                <a:pPr defTabSz="685800" latinLnBrk="0"/>
                <a14:m>
                  <m:oMath xmlns:m="http://schemas.openxmlformats.org/officeDocument/2006/math">
                    <m:r>
                      <a:rPr lang="en-US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sz="2100" dirty="0">
                    <a:solidFill>
                      <a:prstClr val="black"/>
                    </a:solidFill>
                    <a:latin typeface="Calibri" panose="020F0502020204030204"/>
                  </a:rPr>
                  <a:t> </a:t>
                </a:r>
                <a:r>
                  <a:rPr lang="en-US" sz="210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</a:t>
                </a:r>
                <a:r>
                  <a:rPr lang="ru-RU" sz="210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исходная и предсказанная маски бинарной сегментации;</a:t>
                </a:r>
              </a:p>
              <a:p>
                <a:pPr defTabSz="685800" latinLnBrk="0"/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1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Sup>
                      <m:sSubSupPr>
                        <m:ctrlPr>
                          <a:rPr lang="en-US" sz="21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1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1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1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1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en-US" sz="21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2100" dirty="0">
                    <a:solidFill>
                      <a:prstClr val="black"/>
                    </a:solidFill>
                    <a:latin typeface="Calibri" panose="020F0502020204030204"/>
                  </a:rPr>
                  <a:t> </a:t>
                </a:r>
                <a:r>
                  <a:rPr lang="en-US" sz="210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 </a:t>
                </a:r>
                <a:r>
                  <a:rPr lang="ru-RU" sz="2100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значения пикселей в масках.</a:t>
                </a: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3D7FB58F-420D-414A-8BEA-03443F9AD9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343" y="3838102"/>
                <a:ext cx="9120966" cy="1098634"/>
              </a:xfrm>
              <a:prstGeom prst="rect">
                <a:avLst/>
              </a:prstGeom>
              <a:blipFill>
                <a:blip r:embed="rId6" cstate="print"/>
                <a:stretch>
                  <a:fillRect l="-67" t="-3889" b="-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xmlns="" val="1446676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xmlns="" id="{FE2F1015-6D72-40A8-BB72-5B14D5812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7807" y="4725276"/>
            <a:ext cx="2057400" cy="273844"/>
          </a:xfrm>
        </p:spPr>
        <p:txBody>
          <a:bodyPr/>
          <a:lstStyle/>
          <a:p>
            <a:pPr defTabSz="685800" latinLnBrk="0"/>
            <a:fld id="{1D165D13-0883-4928-ACFD-8DFC687F0960}" type="slidenum">
              <a:rPr lang="ru-RU" sz="2100">
                <a:solidFill>
                  <a:prstClr val="black"/>
                </a:solidFill>
                <a:latin typeface="Calibri" panose="020F0502020204030204"/>
              </a:rPr>
              <a:pPr defTabSz="685800" latinLnBrk="0"/>
              <a:t>9</a:t>
            </a:fld>
            <a:endParaRPr lang="ru-RU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1FC5A807-153C-4550-9F9E-4C6F117541CE}"/>
              </a:ext>
            </a:extLst>
          </p:cNvPr>
          <p:cNvSpPr txBox="1">
            <a:spLocks/>
          </p:cNvSpPr>
          <p:nvPr/>
        </p:nvSpPr>
        <p:spPr>
          <a:xfrm>
            <a:off x="628650" y="227191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ru-RU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Исходные данные. </a:t>
            </a:r>
            <a:r>
              <a:rPr lang="ru-RU" sz="33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Псевдоразметка</a:t>
            </a:r>
            <a:endParaRPr lang="ru-RU" sz="33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C2B32F6C-E4CC-4823-81E6-6F877BFA7EF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9512" y="1474262"/>
            <a:ext cx="6552728" cy="2106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B71097B8-2F43-4FF0-A852-FD239AD929E0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8074" t="28672" r="35405" b="18196"/>
          <a:stretch/>
        </p:blipFill>
        <p:spPr bwMode="auto">
          <a:xfrm>
            <a:off x="6754144" y="1474262"/>
            <a:ext cx="2160240" cy="210666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ED8BB99-D05F-4BCE-B110-3B3E28B065A3}"/>
              </a:ext>
            </a:extLst>
          </p:cNvPr>
          <p:cNvSpPr/>
          <p:nvPr/>
        </p:nvSpPr>
        <p:spPr>
          <a:xfrm>
            <a:off x="2506274" y="3616737"/>
            <a:ext cx="4131452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latinLnBrk="0"/>
            <a:r>
              <a:rPr lang="ru-RU" sz="1500" dirty="0">
                <a:solidFill>
                  <a:srgbClr val="25212A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Рисунок 6 </a:t>
            </a:r>
            <a:r>
              <a:rPr lang="ru-RU" sz="15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– Пример разметки исходных данных</a:t>
            </a:r>
          </a:p>
        </p:txBody>
      </p:sp>
    </p:spTree>
    <p:extLst>
      <p:ext uri="{BB962C8B-B14F-4D97-AF65-F5344CB8AC3E}">
        <p14:creationId xmlns:p14="http://schemas.microsoft.com/office/powerpoint/2010/main" xmlns="" val="3086722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1675</TotalTime>
  <Words>599</Words>
  <Application>Microsoft Office PowerPoint</Application>
  <PresentationFormat>Экран (16:9)</PresentationFormat>
  <Paragraphs>154</Paragraphs>
  <Slides>23</Slides>
  <Notes>5</Notes>
  <HiddenSlides>0</HiddenSlides>
  <MMClips>0</MMClips>
  <ScaleCrop>false</ScaleCrop>
  <HeadingPairs>
    <vt:vector size="4" baseType="variant">
      <vt:variant>
        <vt:lpstr>Тема</vt:lpstr>
      </vt:variant>
      <vt:variant>
        <vt:i4>3</vt:i4>
      </vt:variant>
      <vt:variant>
        <vt:lpstr>Заголовки слайдов</vt:lpstr>
      </vt:variant>
      <vt:variant>
        <vt:i4>23</vt:i4>
      </vt:variant>
    </vt:vector>
  </HeadingPairs>
  <TitlesOfParts>
    <vt:vector size="26" baseType="lpstr">
      <vt:lpstr>Office Theme</vt:lpstr>
      <vt:lpstr>Custom Design</vt:lpstr>
      <vt:lpstr>Тема Office</vt:lpstr>
      <vt:lpstr>Слайд 1</vt:lpstr>
      <vt:lpstr>Цель и задачи</vt:lpstr>
      <vt:lpstr>Удаление фона на изображении как задача бинарной сегментации изображения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Сравнение метрик качества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  <vt:lpstr>Слайд 21</vt:lpstr>
      <vt:lpstr>Слайд 22</vt:lpstr>
      <vt:lpstr>Слайд 23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tanya</cp:lastModifiedBy>
  <cp:revision>54</cp:revision>
  <dcterms:created xsi:type="dcterms:W3CDTF">2014-04-01T16:27:38Z</dcterms:created>
  <dcterms:modified xsi:type="dcterms:W3CDTF">2020-06-25T14:42:49Z</dcterms:modified>
</cp:coreProperties>
</file>

<file path=docProps/thumbnail.jpeg>
</file>